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drawings/drawing3.xml" ContentType="application/vnd.openxmlformats-officedocument.drawingml.chartshapes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drawings/drawing4.xml" ContentType="application/vnd.openxmlformats-officedocument.drawingml.chartshapes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drawings/drawing5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1"/>
  </p:notesMasterIdLst>
  <p:sldIdLst>
    <p:sldId id="256" r:id="rId2"/>
    <p:sldId id="269" r:id="rId3"/>
    <p:sldId id="348" r:id="rId4"/>
    <p:sldId id="322" r:id="rId5"/>
    <p:sldId id="275" r:id="rId6"/>
    <p:sldId id="320" r:id="rId7"/>
    <p:sldId id="408" r:id="rId8"/>
    <p:sldId id="274" r:id="rId9"/>
    <p:sldId id="370" r:id="rId10"/>
    <p:sldId id="371" r:id="rId11"/>
    <p:sldId id="372" r:id="rId12"/>
    <p:sldId id="373" r:id="rId13"/>
    <p:sldId id="409" r:id="rId14"/>
    <p:sldId id="380" r:id="rId15"/>
    <p:sldId id="321" r:id="rId16"/>
    <p:sldId id="349" r:id="rId17"/>
    <p:sldId id="323" r:id="rId18"/>
    <p:sldId id="277" r:id="rId19"/>
    <p:sldId id="278" r:id="rId20"/>
    <p:sldId id="291" r:id="rId21"/>
    <p:sldId id="381" r:id="rId22"/>
    <p:sldId id="410" r:id="rId23"/>
    <p:sldId id="382" r:id="rId24"/>
    <p:sldId id="411" r:id="rId25"/>
    <p:sldId id="384" r:id="rId26"/>
    <p:sldId id="385" r:id="rId27"/>
    <p:sldId id="330" r:id="rId28"/>
    <p:sldId id="387" r:id="rId29"/>
    <p:sldId id="388" r:id="rId30"/>
    <p:sldId id="412" r:id="rId31"/>
    <p:sldId id="413" r:id="rId32"/>
    <p:sldId id="414" r:id="rId33"/>
    <p:sldId id="417" r:id="rId34"/>
    <p:sldId id="418" r:id="rId35"/>
    <p:sldId id="419" r:id="rId36"/>
    <p:sldId id="359" r:id="rId37"/>
    <p:sldId id="415" r:id="rId38"/>
    <p:sldId id="282" r:id="rId39"/>
    <p:sldId id="416" r:id="rId40"/>
    <p:sldId id="389" r:id="rId41"/>
    <p:sldId id="332" r:id="rId42"/>
    <p:sldId id="333" r:id="rId43"/>
    <p:sldId id="334" r:id="rId44"/>
    <p:sldId id="420" r:id="rId45"/>
    <p:sldId id="361" r:id="rId46"/>
    <p:sldId id="362" r:id="rId47"/>
    <p:sldId id="392" r:id="rId48"/>
    <p:sldId id="393" r:id="rId49"/>
    <p:sldId id="395" r:id="rId50"/>
    <p:sldId id="422" r:id="rId51"/>
    <p:sldId id="421" r:id="rId52"/>
    <p:sldId id="423" r:id="rId53"/>
    <p:sldId id="429" r:id="rId54"/>
    <p:sldId id="396" r:id="rId55"/>
    <p:sldId id="335" r:id="rId56"/>
    <p:sldId id="424" r:id="rId57"/>
    <p:sldId id="425" r:id="rId58"/>
    <p:sldId id="365" r:id="rId59"/>
    <p:sldId id="367" r:id="rId60"/>
    <p:sldId id="398" r:id="rId61"/>
    <p:sldId id="400" r:id="rId62"/>
    <p:sldId id="401" r:id="rId63"/>
    <p:sldId id="402" r:id="rId64"/>
    <p:sldId id="403" r:id="rId65"/>
    <p:sldId id="404" r:id="rId66"/>
    <p:sldId id="433" r:id="rId67"/>
    <p:sldId id="427" r:id="rId68"/>
    <p:sldId id="428" r:id="rId69"/>
    <p:sldId id="434" r:id="rId70"/>
  </p:sldIdLst>
  <p:sldSz cx="9144000" cy="6858000" type="screen4x3"/>
  <p:notesSz cx="6797675" cy="9982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145BCE7-C406-4532-A585-D215E39DA5AE}">
          <p14:sldIdLst>
            <p14:sldId id="256"/>
            <p14:sldId id="269"/>
            <p14:sldId id="348"/>
            <p14:sldId id="322"/>
            <p14:sldId id="275"/>
            <p14:sldId id="320"/>
            <p14:sldId id="408"/>
            <p14:sldId id="274"/>
            <p14:sldId id="370"/>
            <p14:sldId id="371"/>
            <p14:sldId id="372"/>
            <p14:sldId id="373"/>
            <p14:sldId id="409"/>
            <p14:sldId id="380"/>
            <p14:sldId id="321"/>
            <p14:sldId id="349"/>
            <p14:sldId id="323"/>
            <p14:sldId id="277"/>
            <p14:sldId id="278"/>
            <p14:sldId id="291"/>
            <p14:sldId id="381"/>
            <p14:sldId id="410"/>
            <p14:sldId id="382"/>
            <p14:sldId id="411"/>
            <p14:sldId id="384"/>
            <p14:sldId id="385"/>
            <p14:sldId id="330"/>
            <p14:sldId id="387"/>
            <p14:sldId id="388"/>
            <p14:sldId id="412"/>
            <p14:sldId id="413"/>
            <p14:sldId id="414"/>
            <p14:sldId id="417"/>
            <p14:sldId id="418"/>
            <p14:sldId id="419"/>
            <p14:sldId id="359"/>
            <p14:sldId id="415"/>
            <p14:sldId id="282"/>
            <p14:sldId id="416"/>
            <p14:sldId id="389"/>
            <p14:sldId id="332"/>
            <p14:sldId id="333"/>
            <p14:sldId id="334"/>
            <p14:sldId id="420"/>
            <p14:sldId id="361"/>
            <p14:sldId id="362"/>
            <p14:sldId id="392"/>
            <p14:sldId id="393"/>
            <p14:sldId id="395"/>
            <p14:sldId id="422"/>
            <p14:sldId id="421"/>
            <p14:sldId id="423"/>
            <p14:sldId id="429"/>
            <p14:sldId id="396"/>
            <p14:sldId id="335"/>
            <p14:sldId id="424"/>
            <p14:sldId id="425"/>
            <p14:sldId id="365"/>
            <p14:sldId id="367"/>
            <p14:sldId id="398"/>
            <p14:sldId id="400"/>
            <p14:sldId id="401"/>
            <p14:sldId id="402"/>
            <p14:sldId id="403"/>
            <p14:sldId id="404"/>
            <p14:sldId id="433"/>
            <p14:sldId id="427"/>
            <p14:sldId id="428"/>
            <p14:sldId id="434"/>
          </p14:sldIdLst>
        </p14:section>
        <p14:section name="Раздел без заголовка" id="{94BAA09F-97B1-45C7-BDD4-CADE0F54C99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E40"/>
    <a:srgbClr val="0D46B9"/>
    <a:srgbClr val="FF6600"/>
    <a:srgbClr val="FF3300"/>
    <a:srgbClr val="CC0000"/>
    <a:srgbClr val="F86810"/>
    <a:srgbClr val="0033CC"/>
    <a:srgbClr val="0000FF"/>
    <a:srgbClr val="66FF66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69" autoAdjust="0"/>
    <p:restoredTop sz="94660"/>
  </p:normalViewPr>
  <p:slideViewPr>
    <p:cSldViewPr>
      <p:cViewPr varScale="1">
        <p:scale>
          <a:sx n="51" d="100"/>
          <a:sy n="51" d="100"/>
        </p:scale>
        <p:origin x="44" y="2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image" Target="../media/image16.wmf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4049100476594957"/>
          <c:y val="2.4459179869867446E-2"/>
          <c:w val="0.56676906426592899"/>
          <c:h val="0.8868170273009616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0.16590682485373598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2800" b="1" baseline="0">
                        <a:solidFill>
                          <a:schemeClr val="bg1"/>
                        </a:solidFill>
                        <a:latin typeface="Times New Roman" pitchFamily="18" charset="0"/>
                      </a:defRPr>
                    </a:pPr>
                    <a:r>
                      <a:rPr lang="en-US" sz="2800" b="1" baseline="0" dirty="0" smtClean="0">
                        <a:solidFill>
                          <a:schemeClr val="bg1"/>
                        </a:solidFill>
                        <a:latin typeface="Times New Roman" pitchFamily="18" charset="0"/>
                      </a:rPr>
                      <a:t>725</a:t>
                    </a:r>
                    <a:endParaRPr lang="en-US" sz="2800" b="1" baseline="0" dirty="0">
                      <a:solidFill>
                        <a:schemeClr val="bg1"/>
                      </a:solidFill>
                      <a:latin typeface="Times New Roman" pitchFamily="18" charset="0"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9.2668611208923987E-2"/>
                  <c:y val="-2.2235618063515968E-3"/>
                </c:manualLayout>
              </c:layout>
              <c:tx>
                <c:rich>
                  <a:bodyPr/>
                  <a:lstStyle/>
                  <a:p>
                    <a:pPr>
                      <a:defRPr sz="2800" b="1" baseline="0">
                        <a:solidFill>
                          <a:schemeClr val="bg1"/>
                        </a:solidFill>
                        <a:latin typeface="Times New Roman" pitchFamily="18" charset="0"/>
                      </a:defRPr>
                    </a:pPr>
                    <a:r>
                      <a:rPr lang="en-US" sz="2800" b="1" baseline="0" dirty="0" smtClean="0">
                        <a:solidFill>
                          <a:schemeClr val="bg1"/>
                        </a:solidFill>
                        <a:latin typeface="Times New Roman" pitchFamily="18" charset="0"/>
                      </a:rPr>
                      <a:t>345</a:t>
                    </a:r>
                    <a:endParaRPr lang="en-US" sz="2800" b="1" baseline="0" dirty="0">
                      <a:solidFill>
                        <a:schemeClr val="bg1"/>
                      </a:solidFill>
                      <a:latin typeface="Times New Roman" pitchFamily="18" charset="0"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1743676314684438E-2"/>
                  <c:y val="2.2233867227447889E-3"/>
                </c:manualLayout>
              </c:layout>
              <c:spPr/>
              <c:txPr>
                <a:bodyPr/>
                <a:lstStyle/>
                <a:p>
                  <a:pPr>
                    <a:defRPr sz="2800" b="1" baseline="0">
                      <a:solidFill>
                        <a:schemeClr val="bg1"/>
                      </a:solidFill>
                      <a:latin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aseline="0">
                    <a:solidFill>
                      <a:schemeClr val="bg1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Признано безработными, чел.</c:v>
                </c:pt>
                <c:pt idx="1">
                  <c:v>Трудоустроено, чел.</c:v>
                </c:pt>
                <c:pt idx="2">
                  <c:v>Зарегистрированных безработных на конец года, чел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725</c:v>
                </c:pt>
                <c:pt idx="1">
                  <c:v>345</c:v>
                </c:pt>
                <c:pt idx="2">
                  <c:v>226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 г</c:v>
                </c:pt>
              </c:strCache>
            </c:strRef>
          </c:tx>
          <c:invertIfNegative val="0"/>
          <c:dLbls>
            <c:dLbl>
              <c:idx val="0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10163654132591697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 baseline="0">
                    <a:solidFill>
                      <a:schemeClr val="bg1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Признано безработными, чел.</c:v>
                </c:pt>
                <c:pt idx="1">
                  <c:v>Трудоустроено, чел.</c:v>
                </c:pt>
                <c:pt idx="2">
                  <c:v>Зарегистрированных безработных на конец года, чел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1515</c:v>
                </c:pt>
                <c:pt idx="1">
                  <c:v>568</c:v>
                </c:pt>
                <c:pt idx="2">
                  <c:v>462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7432088"/>
        <c:axId val="257432472"/>
      </c:barChart>
      <c:catAx>
        <c:axId val="25743208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500" b="1" baseline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defRPr>
            </a:pPr>
            <a:endParaRPr lang="ru-RU"/>
          </a:p>
        </c:txPr>
        <c:crossAx val="257432472"/>
        <c:crosses val="autoZero"/>
        <c:auto val="1"/>
        <c:lblAlgn val="ctr"/>
        <c:lblOffset val="100"/>
        <c:noMultiLvlLbl val="0"/>
      </c:catAx>
      <c:valAx>
        <c:axId val="25743247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 i="0" baseline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defRPr>
            </a:pPr>
            <a:endParaRPr lang="ru-RU"/>
          </a:p>
        </c:txPr>
        <c:crossAx val="2574320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1.7596679464993652E-2"/>
          <c:y val="0.88299687808420846"/>
          <c:w val="0.30831390674105996"/>
          <c:h val="0.10119517322509473"/>
        </c:manualLayout>
      </c:layout>
      <c:overlay val="0"/>
      <c:txPr>
        <a:bodyPr/>
        <a:lstStyle/>
        <a:p>
          <a:pPr>
            <a:defRPr sz="2400" b="1" baseline="0">
              <a:solidFill>
                <a:schemeClr val="tx2">
                  <a:lumMod val="50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0861056430446244E-2"/>
          <c:y val="0.10385892220121692"/>
          <c:w val="0.55779646130718608"/>
          <c:h val="0.6855539805587768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 Нормативное значение</c:v>
                </c:pt>
              </c:strCache>
            </c:strRef>
          </c:tx>
          <c:spPr>
            <a:ln w="69850" cmpd="sng">
              <a:solidFill>
                <a:srgbClr val="FF3300"/>
              </a:solidFill>
              <a:headEnd type="oval"/>
              <a:tailEnd type="oval"/>
            </a:ln>
          </c:spPr>
          <c:marker>
            <c:symbol val="none"/>
          </c:marker>
          <c:cat>
            <c:strRef>
              <c:f>Лист1!$A$2:$A$4</c:f>
              <c:strCache>
                <c:ptCount val="3"/>
                <c:pt idx="0">
                  <c:v>2020 год</c:v>
                </c:pt>
                <c:pt idx="1">
                  <c:v>2021 год </c:v>
                </c:pt>
                <c:pt idx="2">
                  <c:v>2022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315</c:v>
                </c:pt>
                <c:pt idx="1">
                  <c:v>315</c:v>
                </c:pt>
                <c:pt idx="2">
                  <c:v>315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Фактическое значение</c:v>
                </c:pt>
              </c:strCache>
            </c:strRef>
          </c:tx>
          <c:spPr>
            <a:ln w="69850" cap="rnd" cmpd="sng">
              <a:solidFill>
                <a:srgbClr val="0000FF"/>
              </a:solidFill>
              <a:headEnd type="oval" w="med" len="med"/>
              <a:tailEnd type="oval"/>
            </a:ln>
          </c:spPr>
          <c:marker>
            <c:symbol val="none"/>
          </c:marker>
          <c:cat>
            <c:strRef>
              <c:f>Лист1!$A$2:$A$4</c:f>
              <c:strCache>
                <c:ptCount val="3"/>
                <c:pt idx="0">
                  <c:v>2020 год</c:v>
                </c:pt>
                <c:pt idx="1">
                  <c:v>2021 год </c:v>
                </c:pt>
                <c:pt idx="2">
                  <c:v>2022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510</c:v>
                </c:pt>
                <c:pt idx="1">
                  <c:v>530</c:v>
                </c:pt>
                <c:pt idx="2">
                  <c:v>550.20000000000005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59026768"/>
        <c:axId val="259028728"/>
      </c:lineChart>
      <c:catAx>
        <c:axId val="2590267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 baseline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defRPr>
            </a:pPr>
            <a:endParaRPr lang="ru-RU"/>
          </a:p>
        </c:txPr>
        <c:crossAx val="259028728"/>
        <c:crosses val="autoZero"/>
        <c:auto val="1"/>
        <c:lblAlgn val="ctr"/>
        <c:lblOffset val="100"/>
        <c:noMultiLvlLbl val="0"/>
      </c:catAx>
      <c:valAx>
        <c:axId val="259028728"/>
        <c:scaling>
          <c:orientation val="minMax"/>
          <c:min val="200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 baseline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defRPr>
            </a:pPr>
            <a:endParaRPr lang="ru-RU"/>
          </a:p>
        </c:txPr>
        <c:crossAx val="259026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677975243847931"/>
          <c:y val="0.23761421387113776"/>
          <c:w val="0.32072034566432017"/>
          <c:h val="0.45459662482447105"/>
        </c:manualLayout>
      </c:layout>
      <c:overlay val="0"/>
      <c:txPr>
        <a:bodyPr/>
        <a:lstStyle/>
        <a:p>
          <a:pPr>
            <a:defRPr sz="1400" b="1" baseline="0">
              <a:solidFill>
                <a:schemeClr val="tx2">
                  <a:lumMod val="50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1517166642501132"/>
          <c:y val="2.4459179869867401E-2"/>
          <c:w val="0.65196440037735925"/>
          <c:h val="0.8868170273009615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0.34226548658503653"/>
                  <c:y val="1.24291745361626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35722266734958069"/>
                  <c:y val="-1.55649326444610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8384256739834934"/>
                  <c:y val="-8.89424722540635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txPr>
              <a:bodyPr/>
              <a:lstStyle/>
              <a:p>
                <a:pPr>
                  <a:defRPr sz="2800" b="1" baseline="0">
                    <a:solidFill>
                      <a:schemeClr val="bg1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Объем платных услуг, млн.рублей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963.2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rgbClr val="F86810"/>
            </a:solidFill>
          </c:spPr>
          <c:invertIfNegative val="0"/>
          <c:dLbls>
            <c:dLbl>
              <c:idx val="0"/>
              <c:layout>
                <c:manualLayout>
                  <c:x val="-0.28092661103016614"/>
                  <c:y val="1.39235260409662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22419825292481638"/>
                  <c:y val="4.44712361270309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9.864723128691921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 baseline="0">
                    <a:solidFill>
                      <a:schemeClr val="bg1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Объем платных услуг, млн.рублей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1006.5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9033432"/>
        <c:axId val="259032648"/>
      </c:barChart>
      <c:catAx>
        <c:axId val="25903343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400" b="1" baseline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defRPr>
            </a:pPr>
            <a:endParaRPr lang="ru-RU"/>
          </a:p>
        </c:txPr>
        <c:crossAx val="259032648"/>
        <c:crosses val="autoZero"/>
        <c:auto val="1"/>
        <c:lblAlgn val="ctr"/>
        <c:lblOffset val="100"/>
        <c:noMultiLvlLbl val="0"/>
      </c:catAx>
      <c:valAx>
        <c:axId val="259032648"/>
        <c:scaling>
          <c:orientation val="minMax"/>
          <c:min val="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 baseline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defRPr>
            </a:pPr>
            <a:endParaRPr lang="ru-RU"/>
          </a:p>
        </c:txPr>
        <c:crossAx val="259033432"/>
        <c:crosses val="autoZero"/>
        <c:crossBetween val="between"/>
        <c:majorUnit val="250"/>
      </c:valAx>
      <c:spPr>
        <a:noFill/>
      </c:spPr>
    </c:plotArea>
    <c:legend>
      <c:legendPos val="r"/>
      <c:layout>
        <c:manualLayout>
          <c:xMode val="edge"/>
          <c:yMode val="edge"/>
          <c:x val="2.3712306888318609E-2"/>
          <c:y val="0.6509320601804478"/>
          <c:w val="0.30276030417531385"/>
          <c:h val="0.25160069933750107"/>
        </c:manualLayout>
      </c:layout>
      <c:overlay val="0"/>
      <c:spPr>
        <a:noFill/>
      </c:spPr>
      <c:txPr>
        <a:bodyPr/>
        <a:lstStyle/>
        <a:p>
          <a:pPr>
            <a:defRPr sz="2400" b="1" baseline="0">
              <a:solidFill>
                <a:schemeClr val="accent1">
                  <a:lumMod val="50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6396711697617939"/>
          <c:y val="2.4459179869867401E-2"/>
          <c:w val="0.59586883146854464"/>
          <c:h val="0.8868170273009615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rgbClr val="0033CC"/>
            </a:solidFill>
          </c:spPr>
          <c:invertIfNegative val="0"/>
          <c:dLbls>
            <c:dLbl>
              <c:idx val="0"/>
              <c:layout>
                <c:manualLayout>
                  <c:x val="-0.21078058236905653"/>
                  <c:y val="1.05255117852402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35722266734958069"/>
                  <c:y val="-1.55649326444610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8384256739834934"/>
                  <c:y val="-8.89424722540635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 baseline="0">
                    <a:solidFill>
                      <a:schemeClr val="bg1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Объем розничного товарооборота, млн.рублей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4343.3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rgbClr val="CC0000"/>
            </a:solidFill>
          </c:spPr>
          <c:invertIfNegative val="0"/>
          <c:dLbls>
            <c:dLbl>
              <c:idx val="0"/>
              <c:layout>
                <c:manualLayout>
                  <c:x val="-0.25493540903398321"/>
                  <c:y val="-3.6545646974897744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22419825292481638"/>
                  <c:y val="4.44712361270309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9.864723128691921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 baseline="0">
                    <a:solidFill>
                      <a:schemeClr val="bg1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Объем розничного товарооборота, млн.рублей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4944.1000000000004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9030296"/>
        <c:axId val="259027944"/>
      </c:barChart>
      <c:catAx>
        <c:axId val="25903029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400" b="1" baseline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defRPr>
            </a:pPr>
            <a:endParaRPr lang="ru-RU"/>
          </a:p>
        </c:txPr>
        <c:crossAx val="259027944"/>
        <c:crosses val="autoZero"/>
        <c:auto val="1"/>
        <c:lblAlgn val="ctr"/>
        <c:lblOffset val="100"/>
        <c:noMultiLvlLbl val="0"/>
      </c:catAx>
      <c:valAx>
        <c:axId val="259027944"/>
        <c:scaling>
          <c:orientation val="minMax"/>
          <c:min val="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 baseline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defRPr>
            </a:pPr>
            <a:endParaRPr lang="ru-RU"/>
          </a:p>
        </c:txPr>
        <c:crossAx val="259030296"/>
        <c:crosses val="autoZero"/>
        <c:crossBetween val="between"/>
        <c:majorUnit val="1000"/>
      </c:valAx>
    </c:plotArea>
    <c:legend>
      <c:legendPos val="r"/>
      <c:layout>
        <c:manualLayout>
          <c:xMode val="edge"/>
          <c:yMode val="edge"/>
          <c:x val="9.7099230171656295E-2"/>
          <c:y val="0.58131260269326757"/>
          <c:w val="0.26912463100378431"/>
          <c:h val="0.37691572281442498"/>
        </c:manualLayout>
      </c:layout>
      <c:overlay val="0"/>
      <c:txPr>
        <a:bodyPr/>
        <a:lstStyle/>
        <a:p>
          <a:pPr>
            <a:defRPr sz="2400" b="1" baseline="0">
              <a:solidFill>
                <a:schemeClr val="accent1">
                  <a:lumMod val="50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1291326053377602E-2"/>
          <c:y val="4.6525878020946654E-2"/>
          <c:w val="0.88621335980589799"/>
          <c:h val="0.876821529633962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relaxedInset"/>
              <a:bevelB w="152400" h="50800" prst="softRound"/>
            </a:sp3d>
          </c:spPr>
          <c:explosion val="21"/>
          <c:dPt>
            <c:idx val="0"/>
            <c:bubble3D val="0"/>
            <c:explosion val="20"/>
            <c:spPr>
              <a:solidFill>
                <a:schemeClr val="accent5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prst="relaxedInset"/>
                <a:bevelB w="152400" h="50800" prst="softRound"/>
              </a:sp3d>
            </c:spPr>
          </c:dPt>
          <c:dPt>
            <c:idx val="1"/>
            <c:bubble3D val="0"/>
            <c:explosion val="9"/>
            <c:spPr>
              <a:solidFill>
                <a:srgbClr val="0D46B9"/>
              </a:solidFill>
              <a:scene3d>
                <a:camera prst="orthographicFront"/>
                <a:lightRig rig="threePt" dir="t"/>
              </a:scene3d>
              <a:sp3d>
                <a:bevelT prst="relaxedInset"/>
                <a:bevelB w="152400" h="50800" prst="softRound"/>
              </a:sp3d>
            </c:spPr>
          </c:dPt>
          <c:dLbls>
            <c:dLbl>
              <c:idx val="0"/>
              <c:layout>
                <c:manualLayout>
                  <c:x val="-0.15967771054112298"/>
                  <c:y val="0.11565001375508542"/>
                </c:manualLayout>
              </c:layout>
              <c:tx>
                <c:rich>
                  <a:bodyPr/>
                  <a:lstStyle/>
                  <a:p>
                    <a:r>
                      <a:rPr lang="en-US" b="1" i="0" baseline="0" dirty="0" smtClean="0">
                        <a:latin typeface="Times New Roman" pitchFamily="18" charset="0"/>
                      </a:rPr>
                      <a:t>25 %</a:t>
                    </a:r>
                    <a:endParaRPr lang="en-US" b="1" i="0" baseline="0" dirty="0">
                      <a:latin typeface="Times New Roman" pitchFamily="18" charset="0"/>
                    </a:endParaRP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8774795632026603"/>
                  <c:y val="-0.30422727501177138"/>
                </c:manualLayout>
              </c:layout>
              <c:tx>
                <c:rich>
                  <a:bodyPr/>
                  <a:lstStyle/>
                  <a:p>
                    <a:r>
                      <a:rPr lang="en-US" b="1" i="0" baseline="0" dirty="0" smtClean="0">
                        <a:latin typeface="Times New Roman" pitchFamily="18" charset="0"/>
                      </a:rPr>
                      <a:t>75 %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0894788571879194"/>
                  <c:y val="3.743897736852786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5400" b="1" i="0" baseline="0">
                    <a:solidFill>
                      <a:schemeClr val="bg1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Собственные доходы - 599 млн.руб (25 %)</c:v>
                </c:pt>
                <c:pt idx="1">
                  <c:v>Межбюджетные трансферты - 1835 млн.руб (75%)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464</c:v>
                </c:pt>
                <c:pt idx="1">
                  <c:v>1815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Собственные доходы - 599 млн.руб (25 %)</c:v>
                </c:pt>
                <c:pt idx="1">
                  <c:v>Межбюджетные трансферты - 1835 млн.руб (75%)</c:v>
                </c:pt>
              </c:strCache>
            </c:strRef>
          </c:cat>
          <c:val>
            <c:numRef>
              <c:f>Лист1!$C$2:$C$3</c:f>
              <c:numCache>
                <c:formatCode>0.0%</c:formatCode>
                <c:ptCount val="2"/>
                <c:pt idx="0">
                  <c:v>0.25</c:v>
                </c:pt>
                <c:pt idx="1">
                  <c:v>0.75000000000000111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5.9087632736147908E-2"/>
          <c:y val="0.82134420127557173"/>
          <c:w val="0.8236509787442976"/>
          <c:h val="0.14311034854205362"/>
        </c:manualLayout>
      </c:layout>
      <c:overlay val="0"/>
      <c:txPr>
        <a:bodyPr/>
        <a:lstStyle/>
        <a:p>
          <a:pPr>
            <a:defRPr sz="2000" b="1" baseline="0">
              <a:solidFill>
                <a:schemeClr val="tx2">
                  <a:lumMod val="50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accent1">
                    <a:lumMod val="50000"/>
                  </a:schemeClr>
                </a:solidFill>
              </a:defRPr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</a:t>
            </a:r>
            <a:r>
              <a:rPr lang="ru-RU" sz="2400" baseline="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налоговых и неналоговых   доходов бюджета в 2022 году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5206945513380932"/>
          <c:y val="0"/>
        </c:manualLayout>
      </c:layout>
      <c:overlay val="0"/>
    </c:title>
    <c:autoTitleDeleted val="0"/>
    <c:view3D>
      <c:rotX val="2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058449416752456E-2"/>
          <c:y val="8.2513263234922599E-2"/>
          <c:w val="0.8087938241208773"/>
          <c:h val="0.684393839801527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3.7047232406831818E-2"/>
                  <c:y val="-0.160994154594001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7576095804410453E-2"/>
                  <c:y val="-1.46166511311862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2546509521120554E-2"/>
                  <c:y val="-5.09900601963568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0672138447536263E-2"/>
                  <c:y val="-4.84532759536898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0" baseline="0">
                    <a:solidFill>
                      <a:schemeClr val="accent1">
                        <a:lumMod val="50000"/>
                      </a:schemeClr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Налог на доходы физических лиц 325 млн.руб.</c:v>
                </c:pt>
                <c:pt idx="1">
                  <c:v>Земельный налог 67 млн.руб.</c:v>
                </c:pt>
                <c:pt idx="2">
                  <c:v>Прочие поступления 164,8 млн.руб.</c:v>
                </c:pt>
                <c:pt idx="3">
                  <c:v>Единый сельскохозяйственный налог  30 млн.руб.</c:v>
                </c:pt>
                <c:pt idx="4">
                  <c:v>Налог, взимаемый в связи с применением упрощенной системы налогообложения 15 млн.руб.</c:v>
                </c:pt>
              </c:strCache>
            </c:strRef>
          </c:cat>
          <c:val>
            <c:numRef>
              <c:f>Лист1!$B$2:$B$6</c:f>
              <c:numCache>
                <c:formatCode>0.00%</c:formatCode>
                <c:ptCount val="5"/>
                <c:pt idx="0" formatCode="0%">
                  <c:v>0.54</c:v>
                </c:pt>
                <c:pt idx="1">
                  <c:v>0.111</c:v>
                </c:pt>
                <c:pt idx="2">
                  <c:v>0.27400000000000002</c:v>
                </c:pt>
                <c:pt idx="3" formatCode="0%">
                  <c:v>0.05</c:v>
                </c:pt>
                <c:pt idx="4">
                  <c:v>2.5000000000000001E-2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0.30188467952419029"/>
          <c:y val="0.60554792446976469"/>
          <c:w val="0.66659953716298204"/>
          <c:h val="0.38310373951797988"/>
        </c:manualLayout>
      </c:layout>
      <c:overlay val="0"/>
      <c:txPr>
        <a:bodyPr/>
        <a:lstStyle/>
        <a:p>
          <a:pPr>
            <a:lnSpc>
              <a:spcPts val="1920"/>
            </a:lnSpc>
            <a:defRPr sz="1600" b="1" i="0" spc="0" normalizeH="0" baseline="0">
              <a:solidFill>
                <a:schemeClr val="accent1">
                  <a:lumMod val="50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359322082492627E-2"/>
          <c:y val="5.9133626568775931E-2"/>
          <c:w val="0.83927637072583328"/>
          <c:h val="0.8303516107156622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relaxedInset"/>
              <a:bevelB w="152400" h="50800" prst="softRound"/>
            </a:sp3d>
          </c:spPr>
          <c:explosion val="21"/>
          <c:dPt>
            <c:idx val="0"/>
            <c:bubble3D val="0"/>
            <c:explosion val="8"/>
          </c:dPt>
          <c:dPt>
            <c:idx val="1"/>
            <c:bubble3D val="0"/>
            <c:explosion val="11"/>
          </c:dPt>
          <c:dPt>
            <c:idx val="2"/>
            <c:bubble3D val="0"/>
            <c:explosion val="16"/>
          </c:dPt>
          <c:dPt>
            <c:idx val="3"/>
            <c:bubble3D val="0"/>
            <c:explosion val="14"/>
          </c:dPt>
          <c:dLbls>
            <c:dLbl>
              <c:idx val="0"/>
              <c:layout>
                <c:manualLayout>
                  <c:x val="-6.0852949582662859E-2"/>
                  <c:y val="-7.2126079906465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1721815855585972E-2"/>
                  <c:y val="1.6813608011808257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2.3615207629259848E-2"/>
                  <c:y val="-3.76203044751278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0" baseline="0">
                    <a:solidFill>
                      <a:schemeClr val="accent1">
                        <a:lumMod val="50000"/>
                      </a:schemeClr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Лист1!$A$2:$A$9</c:f>
              <c:strCache>
                <c:ptCount val="8"/>
                <c:pt idx="0">
                  <c:v>Образование 1054 млн. руб.</c:v>
                </c:pt>
                <c:pt idx="1">
                  <c:v>Социальная политика 813 млн. руб. </c:v>
                </c:pt>
                <c:pt idx="2">
                  <c:v>Общегосударственные вопросы 239 млн. руб.</c:v>
                </c:pt>
                <c:pt idx="3">
                  <c:v>ЖКХ 51 млн. руб.</c:v>
                </c:pt>
                <c:pt idx="4">
                  <c:v>Национальная экономика 98 млн. руб.</c:v>
                </c:pt>
                <c:pt idx="5">
                  <c:v>Культура 99 млн. руб.</c:v>
                </c:pt>
                <c:pt idx="6">
                  <c:v>Физическая культура и спорт 42 млн. руб.</c:v>
                </c:pt>
                <c:pt idx="7">
                  <c:v>Прочие расходы 10 млн. руб.</c:v>
                </c:pt>
              </c:strCache>
            </c:strRef>
          </c:cat>
          <c:val>
            <c:numRef>
              <c:f>Лист1!$B$2:$B$9</c:f>
              <c:numCache>
                <c:formatCode>0.0%</c:formatCode>
                <c:ptCount val="8"/>
                <c:pt idx="0">
                  <c:v>0.43800000000000011</c:v>
                </c:pt>
                <c:pt idx="1">
                  <c:v>0.33800000000000013</c:v>
                </c:pt>
                <c:pt idx="2">
                  <c:v>9.9300000000000041E-2</c:v>
                </c:pt>
                <c:pt idx="3">
                  <c:v>2.1000000000000008E-2</c:v>
                </c:pt>
                <c:pt idx="4">
                  <c:v>4.1000000000000002E-2</c:v>
                </c:pt>
                <c:pt idx="5">
                  <c:v>4.1000000000000002E-2</c:v>
                </c:pt>
                <c:pt idx="6">
                  <c:v>1.7500000000000005E-2</c:v>
                </c:pt>
                <c:pt idx="7">
                  <c:v>4.0000000000000018E-3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6.3984714064028739E-2"/>
          <c:y val="0.69503338914723622"/>
          <c:w val="0.90472395988259369"/>
          <c:h val="0.25667501891324246"/>
        </c:manualLayout>
      </c:layout>
      <c:overlay val="0"/>
      <c:txPr>
        <a:bodyPr/>
        <a:lstStyle/>
        <a:p>
          <a:pPr>
            <a:defRPr sz="1600" b="1" i="0" baseline="0">
              <a:solidFill>
                <a:schemeClr val="accent1">
                  <a:lumMod val="50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0397201846512536E-2"/>
          <c:y val="0.46023745078740153"/>
          <c:w val="0.93478009172804277"/>
          <c:h val="0.5210125492125977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2"/>
              <c:layout>
                <c:manualLayout>
                  <c:x val="0.19034736020437126"/>
                  <c:y val="5.5857439705552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0" baseline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Средства федерального бюджета - 267,24 тыс. руб.</c:v>
                </c:pt>
                <c:pt idx="1">
                  <c:v>Средствка краевого бюджета - 80,48 тыс. руб.</c:v>
                </c:pt>
                <c:pt idx="2">
                  <c:v>Средства местного бюджета - 18,3 тыс. руб.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0.73000000000000065</c:v>
                </c:pt>
                <c:pt idx="1">
                  <c:v>0.22</c:v>
                </c:pt>
                <c:pt idx="2">
                  <c:v>0.05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3.4726216442326395E-2"/>
          <c:y val="0"/>
          <c:w val="0.87397781682776365"/>
          <c:h val="0.38062830559579658"/>
        </c:manualLayout>
      </c:layout>
      <c:overlay val="0"/>
      <c:txPr>
        <a:bodyPr/>
        <a:lstStyle/>
        <a:p>
          <a:pPr>
            <a:defRPr sz="2000" b="1" i="0" baseline="0">
              <a:solidFill>
                <a:schemeClr val="tx2">
                  <a:lumMod val="50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843713017394258E-2"/>
          <c:y val="2.7133737277054756E-3"/>
          <c:w val="0.55601551518430314"/>
          <c:h val="0.9837197576337676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explosion val="38"/>
          </c:dPt>
          <c:dPt>
            <c:idx val="1"/>
            <c:bubble3D val="0"/>
            <c:explosion val="18"/>
          </c:dPt>
          <c:dPt>
            <c:idx val="3"/>
            <c:bubble3D val="0"/>
            <c:explosion val="0"/>
          </c:dPt>
          <c:cat>
            <c:strRef>
              <c:f>Лист1!$A$2:$A$5</c:f>
              <c:strCache>
                <c:ptCount val="4"/>
                <c:pt idx="0">
                  <c:v>Средства федерального бюджета - 267,2 тыс. рублей</c:v>
                </c:pt>
                <c:pt idx="1">
                  <c:v>Средства краевого бюджета - 1 345,1 тыс. рублей</c:v>
                </c:pt>
                <c:pt idx="2">
                  <c:v>Средства местного бюджета - 128 985,7 тыс. рублей</c:v>
                </c:pt>
                <c:pt idx="3">
                  <c:v>Внебюджетные источники - 1540,2 тыс. рублей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2.0000000000000026E-3</c:v>
                </c:pt>
                <c:pt idx="1">
                  <c:v>1.0200000000000001E-2</c:v>
                </c:pt>
                <c:pt idx="2">
                  <c:v>0.97620000000000062</c:v>
                </c:pt>
                <c:pt idx="3">
                  <c:v>1.1599999999999996E-2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58629596711476506"/>
          <c:y val="0.13978361378650239"/>
          <c:w val="0.40399563147417872"/>
          <c:h val="0.79964704776392381"/>
        </c:manualLayout>
      </c:layout>
      <c:overlay val="0"/>
      <c:txPr>
        <a:bodyPr/>
        <a:lstStyle/>
        <a:p>
          <a:pPr>
            <a:defRPr sz="1800" b="1" i="0" baseline="0">
              <a:solidFill>
                <a:schemeClr val="tx2">
                  <a:lumMod val="50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405975126877374"/>
          <c:y val="3.8908604172185994E-2"/>
          <c:w val="0.88594024873122557"/>
          <c:h val="0.83094186116072688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spPr>
            <a:ln w="50800"/>
          </c:spPr>
          <c:marker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2.9559157232440108E-2"/>
                  <c:y val="-0.104012659562042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7805379562476004"/>
                  <c:y val="0.113247922595494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10593293788213642"/>
                  <c:y val="-6.1126577103968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8.3387134051652573E-2"/>
                  <c:y val="-5.62982318203962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9.5516291112185001E-2"/>
                  <c:y val="-0.164876089266434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7.4290355791472237E-2"/>
                  <c:y val="-5.42674745541095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910821489216616"/>
                      <c:h val="9.138425502579485E-2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1.6677426810330503E-2"/>
                  <c:y val="-4.74840402348458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 baseline="0">
                    <a:solidFill>
                      <a:schemeClr val="tx2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2016 г</c:v>
                </c:pt>
                <c:pt idx="1">
                  <c:v>2017 г</c:v>
                </c:pt>
                <c:pt idx="2">
                  <c:v>2018 г</c:v>
                </c:pt>
                <c:pt idx="3">
                  <c:v>2019 г</c:v>
                </c:pt>
                <c:pt idx="4">
                  <c:v>2020 г</c:v>
                </c:pt>
                <c:pt idx="5">
                  <c:v>2021 г</c:v>
                </c:pt>
                <c:pt idx="6">
                  <c:v>2022 г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24400.2</c:v>
                </c:pt>
                <c:pt idx="1">
                  <c:v>25477.3</c:v>
                </c:pt>
                <c:pt idx="2">
                  <c:v>27242.6</c:v>
                </c:pt>
                <c:pt idx="3">
                  <c:v>27878.5</c:v>
                </c:pt>
                <c:pt idx="4">
                  <c:v>30076.7</c:v>
                </c:pt>
                <c:pt idx="5">
                  <c:v>34954.800000000003</c:v>
                </c:pt>
                <c:pt idx="6">
                  <c:v>38551.699999999997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7502376"/>
        <c:axId val="257502760"/>
      </c:lineChart>
      <c:catAx>
        <c:axId val="257502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cap="rnd"/>
        </c:spPr>
        <c:txPr>
          <a:bodyPr/>
          <a:lstStyle/>
          <a:p>
            <a:pPr>
              <a:defRPr sz="2400" b="1" baseline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defRPr>
            </a:pPr>
            <a:endParaRPr lang="ru-RU"/>
          </a:p>
        </c:txPr>
        <c:crossAx val="257502760"/>
        <c:crosses val="autoZero"/>
        <c:auto val="1"/>
        <c:lblAlgn val="ctr"/>
        <c:lblOffset val="100"/>
        <c:noMultiLvlLbl val="0"/>
      </c:catAx>
      <c:valAx>
        <c:axId val="257502760"/>
        <c:scaling>
          <c:orientation val="minMax"/>
          <c:min val="20000"/>
        </c:scaling>
        <c:delete val="0"/>
        <c:axPos val="l"/>
        <c:majorGridlines>
          <c:spPr>
            <a:ln>
              <a:noFill/>
            </a:ln>
          </c:spPr>
        </c:majorGridlines>
        <c:minorGridlines>
          <c:spPr>
            <a:ln>
              <a:noFill/>
            </a:ln>
          </c:spPr>
        </c:minorGridlines>
        <c:numFmt formatCode="General" sourceLinked="1"/>
        <c:majorTickMark val="out"/>
        <c:minorTickMark val="out"/>
        <c:tickLblPos val="nextTo"/>
        <c:txPr>
          <a:bodyPr/>
          <a:lstStyle/>
          <a:p>
            <a:pPr>
              <a:defRPr sz="2000" b="1" baseline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defRPr>
            </a:pPr>
            <a:endParaRPr lang="ru-RU"/>
          </a:p>
        </c:txPr>
        <c:crossAx val="257502376"/>
        <c:crosses val="autoZero"/>
        <c:crossBetween val="between"/>
        <c:majorUnit val="1000"/>
        <c:minorUnit val="500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560199404367261E-2"/>
          <c:y val="5.8855551997490464E-2"/>
          <c:w val="0.88621335980589799"/>
          <c:h val="0.87682152963396265"/>
        </c:manualLayout>
      </c:layout>
      <c:pie3DChart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C00000"/>
            </a:solidFill>
          </c:spPr>
          <c:explosion val="21"/>
          <c:dPt>
            <c:idx val="0"/>
            <c:bubble3D val="0"/>
            <c:explosion val="20"/>
          </c:dPt>
          <c:dPt>
            <c:idx val="1"/>
            <c:bubble3D val="0"/>
            <c:explosion val="9"/>
            <c:spPr>
              <a:solidFill>
                <a:srgbClr val="6600CC"/>
              </a:solidFill>
            </c:spPr>
          </c:dPt>
          <c:dLbls>
            <c:dLbl>
              <c:idx val="0"/>
              <c:layout>
                <c:manualLayout>
                  <c:x val="-0.24492255116814979"/>
                  <c:y val="-9.3674597938158563E-2"/>
                </c:manualLayout>
              </c:layout>
              <c:tx>
                <c:rich>
                  <a:bodyPr/>
                  <a:lstStyle/>
                  <a:p>
                    <a:pPr>
                      <a:defRPr sz="5000" b="1" i="0" baseline="0">
                        <a:solidFill>
                          <a:schemeClr val="bg1"/>
                        </a:solidFill>
                        <a:latin typeface="Times New Roman" pitchFamily="18" charset="0"/>
                      </a:defRPr>
                    </a:pPr>
                    <a:r>
                      <a:rPr lang="en-US" sz="5000" b="1" i="0" baseline="0" dirty="0" smtClean="0">
                        <a:latin typeface="Times New Roman" pitchFamily="18" charset="0"/>
                      </a:rPr>
                      <a:t>56,3%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1761694937121731"/>
                  <c:y val="2.1216427149299031E-2"/>
                </c:manualLayout>
              </c:layout>
              <c:tx>
                <c:rich>
                  <a:bodyPr/>
                  <a:lstStyle/>
                  <a:p>
                    <a:pPr>
                      <a:defRPr sz="5000" b="1" i="0" baseline="0">
                        <a:solidFill>
                          <a:schemeClr val="bg1"/>
                        </a:solidFill>
                        <a:latin typeface="Times New Roman" pitchFamily="18" charset="0"/>
                      </a:defRPr>
                    </a:pPr>
                    <a:r>
                      <a:rPr lang="en-US" sz="5000" b="1" i="0" baseline="0" dirty="0" smtClean="0">
                        <a:latin typeface="Times New Roman" pitchFamily="18" charset="0"/>
                      </a:rPr>
                      <a:t>43,7%</a:t>
                    </a:r>
                    <a:endParaRPr lang="en-US" sz="5000" b="1" i="0" baseline="0" dirty="0">
                      <a:latin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0894788571879194"/>
                  <c:y val="3.74389773685278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0" b="1" i="0" baseline="0">
                    <a:solidFill>
                      <a:schemeClr val="bg1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Доля крупных и средних предприятий в общем обороте хозяйствующих субъектов</c:v>
                </c:pt>
                <c:pt idx="1">
                  <c:v>Доля малых предприятий в общем обороте хозяйствующих субъектов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0.56299999999999994</c:v>
                </c:pt>
                <c:pt idx="1">
                  <c:v>0.4370000000000005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 2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Доля крупных и средних предприятий в общем обороте хозяйствующих субъектов</c:v>
                </c:pt>
                <c:pt idx="1">
                  <c:v>Доля малых предприятий в общем обороте хозяйствующих субъектов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6.0509965738573847E-2"/>
          <c:y val="0.82400533704519152"/>
          <c:w val="0.87897267687102865"/>
          <c:h val="0.17599466295481023"/>
        </c:manualLayout>
      </c:layout>
      <c:overlay val="0"/>
      <c:txPr>
        <a:bodyPr/>
        <a:lstStyle/>
        <a:p>
          <a:pPr>
            <a:defRPr b="1" i="0" baseline="0">
              <a:solidFill>
                <a:schemeClr val="tx2">
                  <a:lumMod val="50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800" baseline="0">
                    <a:solidFill>
                      <a:schemeClr val="bg1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2021 год</c:v>
                </c:pt>
                <c:pt idx="1">
                  <c:v>2022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9668.7000000000007</c:v>
                </c:pt>
                <c:pt idx="1">
                  <c:v>10074.799999999987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8592288"/>
        <c:axId val="258727640"/>
      </c:barChart>
      <c:catAx>
        <c:axId val="25859228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800" b="1" baseline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defRPr>
            </a:pPr>
            <a:endParaRPr lang="ru-RU"/>
          </a:p>
        </c:txPr>
        <c:crossAx val="258727640"/>
        <c:crosses val="autoZero"/>
        <c:auto val="1"/>
        <c:lblAlgn val="ctr"/>
        <c:lblOffset val="100"/>
        <c:noMultiLvlLbl val="0"/>
      </c:catAx>
      <c:valAx>
        <c:axId val="258727640"/>
        <c:scaling>
          <c:orientation val="minMax"/>
          <c:max val="10000"/>
          <c:min val="400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 baseline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defRPr>
            </a:pPr>
            <a:endParaRPr lang="ru-RU"/>
          </a:p>
        </c:txPr>
        <c:crossAx val="258592288"/>
        <c:crosses val="autoZero"/>
        <c:crossBetween val="between"/>
        <c:majorUnit val="1000"/>
        <c:minorUnit val="1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560199404367261E-2"/>
          <c:y val="5.8855551997490464E-2"/>
          <c:w val="0.88621335980589777"/>
          <c:h val="0.87682152963396265"/>
        </c:manualLayout>
      </c:layout>
      <c:pie3DChart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столбец 2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Доля крупных и средних предприятий в общем обороте хозяйствующих субъектов</c:v>
                </c:pt>
                <c:pt idx="1">
                  <c:v>Доля малых предприятий в общем обороте хозяйствующих субъектов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Отгружено промышленной продукции</a:t>
            </a:r>
          </a:p>
        </c:rich>
      </c:tx>
      <c:layout>
        <c:manualLayout>
          <c:xMode val="edge"/>
          <c:yMode val="edge"/>
          <c:x val="0.17900669111677286"/>
          <c:y val="4.189847948933342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37516404199475"/>
          <c:y val="4.9960875984251973E-2"/>
          <c:w val="0.86624835958005264"/>
          <c:h val="0.7417554133858291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Отгружено промышленной продукции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9.955485875864438E-2"/>
                  <c:y val="-3.6661169553166811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2380,2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5332736078837582E-2"/>
                  <c:y val="3.1423859617000081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2404,1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aseline="0">
                    <a:solidFill>
                      <a:schemeClr val="tx2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2021 год</c:v>
                </c:pt>
                <c:pt idx="1">
                  <c:v>2022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2380.1999999999998</c:v>
                </c:pt>
                <c:pt idx="1">
                  <c:v>2404.1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58486016"/>
        <c:axId val="257985464"/>
      </c:lineChart>
      <c:catAx>
        <c:axId val="258486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aseline="0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257985464"/>
        <c:crosses val="autoZero"/>
        <c:auto val="1"/>
        <c:lblAlgn val="ctr"/>
        <c:lblOffset val="100"/>
        <c:noMultiLvlLbl val="0"/>
      </c:catAx>
      <c:valAx>
        <c:axId val="2579854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aseline="0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258486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1" i="0" baseline="0">
          <a:latin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883314550565193E-2"/>
          <c:y val="0.17918947366588842"/>
          <c:w val="0.90367965367966518"/>
          <c:h val="0.601460261303373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Всего</c:v>
                </c:pt>
              </c:strCache>
            </c:strRef>
          </c:tx>
          <c:spPr>
            <a:blipFill dpi="0" rotWithShape="0">
              <a:blip xmlns:r="http://schemas.openxmlformats.org/officeDocument/2006/relationships" r:embed="rId1"/>
              <a:srcRect/>
              <a:stretch>
                <a:fillRect/>
              </a:stretch>
            </a:blipFill>
            <a:ln w="25387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pictureOptions>
            <c:pictureFormat val="stretch"/>
          </c:pictureOptions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0" baseline="0"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Sheet1!$B$1:$G$1</c:f>
              <c:strCache>
                <c:ptCount val="4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4"/>
                <c:pt idx="0">
                  <c:v>1164.7</c:v>
                </c:pt>
                <c:pt idx="1">
                  <c:v>2765.9</c:v>
                </c:pt>
                <c:pt idx="2">
                  <c:v>3883.9</c:v>
                </c:pt>
                <c:pt idx="3">
                  <c:v>3815.8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axId val="257985856"/>
        <c:axId val="257983504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ln w="38081">
              <a:solidFill>
                <a:srgbClr val="000000"/>
              </a:solidFill>
              <a:prstDash val="solid"/>
            </a:ln>
          </c:spPr>
          <c:marker>
            <c:symbol val="none"/>
          </c:marker>
          <c:dLbls>
            <c:delete val="1"/>
          </c:dLbls>
          <c:cat>
            <c:strRef>
              <c:f>Sheet1!$B$1:$G$1</c:f>
              <c:strCache>
                <c:ptCount val="4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4"/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57985856"/>
        <c:axId val="257983504"/>
      </c:lineChart>
      <c:catAx>
        <c:axId val="257985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3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Arial"/>
                <a:cs typeface="Arial"/>
              </a:defRPr>
            </a:pPr>
            <a:endParaRPr lang="ru-RU"/>
          </a:p>
        </c:txPr>
        <c:crossAx val="257983504"/>
        <c:crosses val="autoZero"/>
        <c:auto val="0"/>
        <c:lblAlgn val="ctr"/>
        <c:lblOffset val="100"/>
        <c:tickLblSkip val="1"/>
        <c:tickMarkSkip val="1"/>
        <c:noMultiLvlLbl val="0"/>
      </c:catAx>
      <c:valAx>
        <c:axId val="2579835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173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Arial"/>
                <a:cs typeface="Arial"/>
              </a:defRPr>
            </a:pPr>
            <a:endParaRPr lang="ru-RU"/>
          </a:p>
        </c:txPr>
        <c:crossAx val="25798585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999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125E-2"/>
          <c:y val="0"/>
          <c:w val="0.55296358267716528"/>
          <c:h val="0.8093749999999999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Инвестиции в основной капитал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0070C0"/>
              </a:solidFill>
            </c:spPr>
          </c:dPt>
          <c:dPt>
            <c:idx val="1"/>
            <c:bubble3D val="0"/>
            <c:spPr>
              <a:solidFill>
                <a:srgbClr val="7030A0"/>
              </a:solidFill>
            </c:spPr>
          </c:dPt>
          <c:dLbls>
            <c:dLbl>
              <c:idx val="0"/>
              <c:layout>
                <c:manualLayout>
                  <c:x val="-1.2997047244094489E-3"/>
                  <c:y val="-1.4678395669291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42068569553811E-2"/>
                  <c:y val="-0.460245816929133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0" baseline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Доля крупных и средних предприятий</c:v>
                </c:pt>
                <c:pt idx="1">
                  <c:v>Доля малого бизнеса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0.1825</c:v>
                </c:pt>
                <c:pt idx="1">
                  <c:v>0.8175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3838024934383211"/>
          <c:y val="0.13979502952755909"/>
          <c:w val="0.42411975065616775"/>
          <c:h val="0.33603494094488301"/>
        </c:manualLayout>
      </c:layout>
      <c:overlay val="0"/>
      <c:txPr>
        <a:bodyPr/>
        <a:lstStyle/>
        <a:p>
          <a:pPr>
            <a:defRPr sz="1800" b="1" baseline="0">
              <a:solidFill>
                <a:schemeClr val="tx2">
                  <a:lumMod val="50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781 предприятие сферы торговли, услуг и общественного питания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2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518360909693252E-2"/>
          <c:y val="0.3494005291301554"/>
          <c:w val="0.60365118471028489"/>
          <c:h val="0.5633748845152439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7030A0"/>
              </a:solidFill>
            </c:spPr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rgbClr val="66FF66"/>
              </a:solidFill>
            </c:spPr>
          </c:dPt>
          <c:dLbls>
            <c:dLbl>
              <c:idx val="0"/>
              <c:layout>
                <c:manualLayout>
                  <c:x val="-0.13927259379539694"/>
                  <c:y val="-0.51303367955429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564679240118083E-2"/>
                  <c:y val="-3.75260837040828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baseline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606 объектов торговли</c:v>
                </c:pt>
                <c:pt idx="1">
                  <c:v>61 объект общественного питания</c:v>
                </c:pt>
                <c:pt idx="2">
                  <c:v>114 объектов оказания услуг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0.77600000000000124</c:v>
                </c:pt>
                <c:pt idx="1">
                  <c:v>7.8000000000000014E-2</c:v>
                </c:pt>
                <c:pt idx="2">
                  <c:v>0.14600000000000021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1061371010137788"/>
          <c:y val="0.27836120137982429"/>
          <c:w val="0.38853971275791599"/>
          <c:h val="0.7216387986201761"/>
        </c:manualLayout>
      </c:layout>
      <c:overlay val="1"/>
      <c:txPr>
        <a:bodyPr/>
        <a:lstStyle/>
        <a:p>
          <a:pPr>
            <a:defRPr sz="1600" b="1" baseline="0">
              <a:solidFill>
                <a:schemeClr val="tx2">
                  <a:lumMod val="50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0.04396</cdr:x>
      <cdr:y>0.02017</cdr:y>
    </cdr:from>
    <cdr:to>
      <cdr:x>0.94804</cdr:x>
      <cdr:y>0.11471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92530" y="118162"/>
          <a:ext cx="8072494" cy="55399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3000" b="1" cap="none" spc="50" dirty="0" smtClean="0">
              <a:ln w="11430"/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Общий оборот составил  </a:t>
          </a:r>
          <a:r>
            <a:rPr lang="ru-RU" sz="3000" b="1" spc="50" dirty="0" smtClean="0">
              <a:ln w="11430"/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23,05 млрд. руб.</a:t>
          </a:r>
          <a:r>
            <a:rPr lang="ru-RU" sz="3000" b="1" cap="none" spc="50" dirty="0" smtClean="0">
              <a:ln w="11430"/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3000" b="1" cap="none" spc="50" dirty="0">
            <a:ln w="11430"/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0.93345</cdr:x>
      <cdr:y>0.89428</cdr:y>
    </cdr:from>
    <cdr:to>
      <cdr:x>1</cdr:x>
      <cdr:y>1</cdr:y>
    </cdr:to>
    <cdr:pic>
      <cdr:nvPicPr>
        <cdr:cNvPr id="3" name="Picture 2" descr="D:\FOTO\а4ыв564а56в4а54.pn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8536969" y="6289339"/>
          <a:ext cx="594211" cy="619461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0.99604</cdr:x>
      <cdr:y>0.94676</cdr:y>
    </cdr:to>
    <cdr:pic>
      <cdr:nvPicPr>
        <cdr:cNvPr id="5" name="Рисунок 4"/>
        <cdr:cNvPicPr/>
      </cdr:nvPicPr>
      <cdr:blipFill>
        <a:blip xmlns:a="http://schemas.openxmlformats.org/drawingml/2006/main" xmlns:r="http://schemas.openxmlformats.org/officeDocument/2006/relationships" r:embed="rId1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0" y="0"/>
          <a:ext cx="8893652" cy="5547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</cdr:pic>
  </cdr:relSizeAnchor>
  <cdr:relSizeAnchor xmlns:cdr="http://schemas.openxmlformats.org/drawingml/2006/chartDrawing">
    <cdr:from>
      <cdr:x>0.04396</cdr:x>
      <cdr:y>0.02017</cdr:y>
    </cdr:from>
    <cdr:to>
      <cdr:x>0.94804</cdr:x>
      <cdr:y>0.11471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92530" y="118162"/>
          <a:ext cx="8072494" cy="55399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sz="3000" b="1" cap="none" spc="50" dirty="0">
            <a:ln w="11430"/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0.93345</cdr:x>
      <cdr:y>0.89428</cdr:y>
    </cdr:from>
    <cdr:to>
      <cdr:x>1</cdr:x>
      <cdr:y>1</cdr:y>
    </cdr:to>
    <cdr:pic>
      <cdr:nvPicPr>
        <cdr:cNvPr id="3" name="Picture 2" descr="D:\FOTO\а4ыв564а56в4а54.pn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2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8536969" y="6289339"/>
          <a:ext cx="594211" cy="619461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0.02796</cdr:x>
      <cdr:y>0.0119</cdr:y>
    </cdr:from>
    <cdr:to>
      <cdr:x>1</cdr:x>
      <cdr:y>0.09909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249655" y="71409"/>
          <a:ext cx="8679337" cy="5232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2800" b="1" cap="none" spc="50" dirty="0" smtClean="0">
              <a:ln w="11430"/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Доход бюджета за </a:t>
          </a:r>
          <a:r>
            <a:rPr lang="ru-RU" sz="2800" b="1" spc="50" dirty="0" smtClean="0">
              <a:ln w="11430"/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2022 г. </a:t>
          </a:r>
          <a:r>
            <a:rPr lang="ru-RU" sz="2800" b="1" cap="none" spc="50" dirty="0" smtClean="0">
              <a:ln w="11430"/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– </a:t>
          </a:r>
          <a:r>
            <a:rPr lang="ru-RU" sz="2800" b="1" spc="50" dirty="0">
              <a:ln w="11430"/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2</a:t>
          </a:r>
          <a:r>
            <a:rPr lang="ru-RU" sz="2800" b="1" cap="none" spc="50" dirty="0" smtClean="0">
              <a:ln w="11430"/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млрд. 434 млн. руб.</a:t>
          </a:r>
          <a:endParaRPr lang="ru-RU" sz="2800" b="1" cap="none" spc="50" dirty="0">
            <a:ln w="11430"/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0.93345</cdr:x>
      <cdr:y>0.89759</cdr:y>
    </cdr:from>
    <cdr:to>
      <cdr:x>1</cdr:x>
      <cdr:y>1</cdr:y>
    </cdr:to>
    <cdr:pic>
      <cdr:nvPicPr>
        <cdr:cNvPr id="2" name="Picture 2" descr="D:\FOTO\а4ыв564а56в4а54.pn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8334768" y="5429228"/>
          <a:ext cx="594224" cy="619444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  <cdr:relSizeAnchor xmlns:cdr="http://schemas.openxmlformats.org/drawingml/2006/chartDrawing">
    <cdr:from>
      <cdr:x>0.07596</cdr:x>
      <cdr:y>0</cdr:y>
    </cdr:from>
    <cdr:to>
      <cdr:x>1</cdr:x>
      <cdr:y>0.07633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678246" y="0"/>
          <a:ext cx="8250746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2400" b="1" cap="none" spc="50" dirty="0" smtClean="0">
              <a:ln w="11430"/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Расходы бюджета за 2022 год – 2 млрд. 406 млн. рублей</a:t>
          </a:r>
          <a:endParaRPr lang="ru-RU" sz="2400" b="1" cap="none" spc="50" dirty="0">
            <a:ln w="11430"/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0.2087</cdr:x>
      <cdr:y>0.47692</cdr:y>
    </cdr:from>
    <cdr:to>
      <cdr:x>0.40136</cdr:x>
      <cdr:y>0.67229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28192" y="2232248"/>
          <a:ext cx="1595407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132138,2 </a:t>
          </a:r>
        </a:p>
        <a:p xmlns:a="http://schemas.openxmlformats.org/drawingml/2006/main">
          <a:r>
            <a:rPr lang="ru-RU" sz="2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тыс.рублей</a:t>
          </a:r>
          <a:endParaRPr lang="ru-RU" sz="2400" b="1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0.33913</cdr:x>
      <cdr:y>0.29231</cdr:y>
    </cdr:from>
    <cdr:to>
      <cdr:x>0.45563</cdr:x>
      <cdr:y>0.41538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808312" y="1368152"/>
          <a:ext cx="964734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97,62 %</a:t>
          </a:r>
          <a:endParaRPr lang="ru-RU" sz="2400" b="1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9110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9110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6A8552FC-5642-46FB-84A5-7A16863EAC0A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9300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41545"/>
            <a:ext cx="5438140" cy="4491990"/>
          </a:xfrm>
          <a:prstGeom prst="rect">
            <a:avLst/>
          </a:prstGeom>
        </p:spPr>
        <p:txBody>
          <a:bodyPr vert="horz" lIns="91426" tIns="45713" rIns="91426" bIns="4571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81358"/>
            <a:ext cx="2945659" cy="499110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81358"/>
            <a:ext cx="2945659" cy="499110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0DDE3F57-E896-4320-8F75-964D5E63C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576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E3F57-E896-4320-8F75-964D5E63C1D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17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95EB-9A3A-45FB-8F46-29F78F905321}" type="datetime1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100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CE5BE-6E4F-4D11-A6D1-2974AE6FC0E6}" type="datetime1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877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BEB1-5FF8-4E6F-B080-31FE16952FBC}" type="datetime1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386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3512C-7F2B-465C-9467-6BC9F46301D4}" type="datetime1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733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A6E5C-5C82-49CE-90B8-EA6C47DCF198}" type="datetime1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282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DFF52-D102-4462-BCD5-4F60CB53EC66}" type="datetime1">
              <a:rPr lang="ru-RU" smtClean="0"/>
              <a:pPr/>
              <a:t>26.03.2023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340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E153-D2E4-4543-BD94-61C388148519}" type="datetime1">
              <a:rPr lang="ru-RU" smtClean="0"/>
              <a:pPr/>
              <a:t>26.03.2023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702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5F15A-66B9-4C91-9D9A-9D873D0338CC}" type="datetime1">
              <a:rPr lang="ru-RU" smtClean="0"/>
              <a:pPr/>
              <a:t>26.03.2023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6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24131-2175-40F2-88E8-2481C1B13F90}" type="datetime1">
              <a:rPr lang="ru-RU" smtClean="0"/>
              <a:pPr/>
              <a:t>26.03.2023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23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7980-CCD4-47BA-8FA9-9581EBA32E5F}" type="datetime1">
              <a:rPr lang="ru-RU" smtClean="0"/>
              <a:pPr/>
              <a:t>26.03.2023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167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FF75-FE85-467F-A271-A40D08B78533}" type="datetime1">
              <a:rPr lang="ru-RU" smtClean="0"/>
              <a:pPr/>
              <a:t>26.03.2023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108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714F9-2FB5-4032-9B89-1138AC660415}" type="datetime1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63FA4-23C8-4007-AA4C-16B213AF3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37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chart" Target="../charts/chart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0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7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2.jpe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eg"/><Relationship Id="rId3" Type="http://schemas.openxmlformats.org/officeDocument/2006/relationships/image" Target="../media/image113.jpeg"/><Relationship Id="rId7" Type="http://schemas.openxmlformats.org/officeDocument/2006/relationships/image" Target="../media/image1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22.jpeg"/><Relationship Id="rId4" Type="http://schemas.openxmlformats.org/officeDocument/2006/relationships/image" Target="../media/image121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7" Type="http://schemas.openxmlformats.org/officeDocument/2006/relationships/image" Target="../media/image3.pn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4294967295"/>
          </p:nvPr>
        </p:nvSpPr>
        <p:spPr>
          <a:xfrm>
            <a:off x="3357563" y="285750"/>
            <a:ext cx="5786437" cy="6096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kern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ОТЧЕТ</a:t>
            </a:r>
          </a:p>
          <a:p>
            <a:pPr algn="ctr">
              <a:buNone/>
            </a:pPr>
            <a:r>
              <a:rPr lang="ru-RU" b="1" kern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Главы Советского </a:t>
            </a:r>
          </a:p>
          <a:p>
            <a:pPr algn="ctr">
              <a:buNone/>
            </a:pPr>
            <a:r>
              <a:rPr lang="ru-RU" b="1" kern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городского округа </a:t>
            </a:r>
          </a:p>
          <a:p>
            <a:pPr algn="ctr">
              <a:buNone/>
            </a:pPr>
            <a:r>
              <a:rPr lang="ru-RU" b="1" kern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Ставропольского края</a:t>
            </a:r>
          </a:p>
          <a:p>
            <a:pPr algn="ctr">
              <a:buNone/>
            </a:pPr>
            <a:r>
              <a:rPr lang="ru-RU" b="1" kern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о результатах своей деятельности и деятельности администрации Советского городского округа Ставропольского края</a:t>
            </a:r>
          </a:p>
          <a:p>
            <a:pPr algn="ctr">
              <a:buNone/>
            </a:pPr>
            <a:r>
              <a:rPr lang="ru-RU" b="1" kern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за 2022 год</a:t>
            </a:r>
          </a:p>
          <a:p>
            <a:endParaRPr lang="ru-RU" sz="35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Рисунок 11" descr="Советский р-н (герб) 21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85728"/>
            <a:ext cx="292895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2926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885828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СЕЛЬСКОХОЗЯЙСТВЕННАЯ ОТРАСЛЬ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57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0"/>
            <a:ext cx="914400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СЕЛЬСКОХОЗЯЙСТВЕННАЯ ОТРАСЛЬ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5857892"/>
            <a:ext cx="8532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 инвестиций на реализацию проекта составил 7903,9 млн. руб., 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том числе в 2022 году – 2949,8 млн. руб.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50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18"/>
            <a:ext cx="9144000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СЕЛЬСКОХОЗЯЙСТВЕННАЯ ОТРАСЛЬ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4826675"/>
            <a:ext cx="37444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Реконструкция здания  МОУ «Средняя общеобразовательная школа № 5 х. Восточный Советского района».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5949280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ФОК в с. Нины Советского городского округа Ставропольского края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453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s://avatars.mds.yandex.net/i?id=750b986b3904c769d19edf49f57cf1a2ff48984d-6339443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428736"/>
            <a:ext cx="7429552" cy="4286280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ОБЪЕМ ОТГРУЖЕННОЙ ПРОДУКЦИИ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1000100" y="1643050"/>
          <a:ext cx="7358114" cy="4849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Picture 2" descr="D:\FOTO\а4ыв564а56в4а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ИНВЕСТИЦИИ В ОСНОВНОЙ КАПИТАЛ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Диаграмма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6066254"/>
              </p:ext>
            </p:extLst>
          </p:nvPr>
        </p:nvGraphicFramePr>
        <p:xfrm>
          <a:off x="142844" y="2708920"/>
          <a:ext cx="8572560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76219401"/>
              </p:ext>
            </p:extLst>
          </p:nvPr>
        </p:nvGraphicFramePr>
        <p:xfrm>
          <a:off x="611560" y="112474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00034" y="980728"/>
            <a:ext cx="8643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 инвестиций в основной капитал в 2022 году  -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3815,8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20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68" name="Picture 16" descr="https://i.pinimg.com/originals/b0/8c/3b/b08c3b8600d9cbe8dbbc14414c083e9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356992"/>
            <a:ext cx="3168351" cy="3168351"/>
          </a:xfrm>
          <a:prstGeom prst="rect">
            <a:avLst/>
          </a:prstGeom>
          <a:noFill/>
        </p:spPr>
      </p:pic>
      <p:pic>
        <p:nvPicPr>
          <p:cNvPr id="49158" name="Picture 6" descr="https://avatars.mds.yandex.net/i?id=4a00366ba894cc3bea08af317ec54b67-4460510-images-thumbs&amp;ref=rim&amp;n=33&amp;w=150&amp;h=1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764704"/>
            <a:ext cx="2232248" cy="2232248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>
            <a:off x="0" y="7442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ПОТРЕБИТЕЛЬСКИЙ РЫНОК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FOTO\а4ыв564а56в4а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Диаграмма 8"/>
          <p:cNvGraphicFramePr/>
          <p:nvPr/>
        </p:nvGraphicFramePr>
        <p:xfrm>
          <a:off x="642910" y="857232"/>
          <a:ext cx="6429420" cy="2784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251520" y="4143356"/>
          <a:ext cx="5606364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85720" y="3714752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Обеспеченность населения площадью торговых объектов, кв.м./10000 чел.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60" name="AutoShape 8" descr="https://yandex-images.clstorage.net/pH9xw9382/e9ae8c_OV/Z1fF-B31h2nlHmjLpxvZyNrPDSU0fblwyh9BKvsBqTdxIrWGK_6LTr9kuYu2Z08COtTVvUHPW3dfqtHQxIOr5C5qmOUs5KswmEN4vvc71dzSungpcAzRYb52SFurUZ0CET_0i3vG33_ySaGrr9Liy-MMLQzAIqKeh9-0jNiar5ErWz1VGeGq8ZFWTSOXj628ynL9fSSQSQGiN8RvwxzVtwBCbT_75n4j-sHAdv-2dsOrEDlQxKZyvhPbcBhMToKJTwOZOFWJ7mndzuUvkz9ZmA6-1VEw7Jl5LuMMQwfAMbd8XjVXJ0qWvwalTHrb6j7jP4xxUOgmKpobn-y4wNJGYaPfCeRdCaL54QJpL5eT8XzCIomJeExBFbITDNu7PNWfKGJ5P7c6mneyGagOQ7o2S_ekGeBAVrbqjx-sYFyShr1XKxFkcQUCQdUSjVtLh3W4fiJxpRAYRfHSt-yLLzBJN1TSra-vQtJTqh1oVrtyzsdL0I2oyD6yPis3OJyUugJl-9vhYJ2xigGFFomj3zN15ErOcTHIiI0V5ifkS8-AWVN0ZoHPZ8JSR4KVBGpTKvbD22Dd_EziJp4PW1RkQK4GCavTUTidlSJ1NYoREwtXcciuNnmBQLgVld4L4EdX9O2TxCpRV9Oaop8mSUBy88aiHzcIgZjAsl5-6-9w0EAeZu3L32F4FZHaWdmaQdvT291I3hIhUUh0sYF2A2ADs4yx7zhGKS_vNhqjNuVM_q9qRiuvpP0UyMoKDmNb5JzkToZ1by-drCl1nh3BsrEzg3eJgEKGJUWMpE2F6hNcH7NU_bfE4r0319IO39YNMB4japLv35Q5fJAOam4fC5RQVKZK-U_TneS9kZ5BxSplkxNbtXDKol05ZMTllZIPcNtPiPWfdJ6te8P6RpsulaQKKyZ2Z0ecxWhcPoZ6ewM04IBa5klHq-0ssRWKQR0iNS9z90l4kqpttfSQXXlmjzT7hzh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62" name="AutoShape 10" descr="https://yandex-images.clstorage.net/pH9xw9382/e9ae8c_OV/Z1fF-B31h2nlHmjLpxvZyNrPDSU0fblwyh9BKvsBqTdxIrWGK_6LTr9kuYu2Z08COtTVvUHPW3dfqtHQxIOr5C5qmOUs5KswmEN4vvc71dzSungpcAzRYb52SFurUZ0CET_0i3vG33_ySaGrr9Liy-MMLQzAIqKeh9-0jNiar5ErWz1VGeGq8ZFWTSOXj628ynL9fSSQSQGiN8RvwxzVtwBCbT_75n4j-sHAdv-2dsOrEDlQxKZyvhPbcBhMToKJTwOZOFWJ7mndzuUvkz9ZmA6-1VEw7Jl5LuMMQwfAMbd8XjVXJ0qWvwalTHrb6j7jP4xxUOgmKpobn-y4wNJGYaPfCeRdCaL54QJpL5eT8XzCIomJeExBFbITDNu7PNWfKGJ5P7c6mneyGagOQ7o2S_ekGeBAVrbqjx-sYFyShr1XKxFkcQUCQdUSjVtLh3W4fiJxpRAYRfHSt-yLLzBJN1TSra-vQtJTqh1oVrtyzsdL0I2oyD6yPis3OJyUugJl-9vhYJ2xigGFFomj3zN15ErOcTHIiI0V5ifkS8-AWVN0ZoHPZ8JSR4KVBGpTKvbD22Dd_EziJp4PW1RkQK4GCavTUTidlSJ1NYoREwtXcciuNnmBQLgVld4L4EdX9O2TxCpRV9Oaop8mSUBy88aiHzcIgZjAsl5-6-9w0EAeZu3L32F4FZHaWdmaQdvT291I3hIhUUh0sYF2A2ADs4yx7zhGKS_vNhqjNuVM_q9qRiuvpP0UyMoKDmNb5JzkToZ1by-drCl1nh3BsrEzg3eJgEKGJUWMpE2F6hNcH7NU_bfE4r0319IO39YNMB4japLv35Q5fJAOam4fC5RQVKZK-U_TneS9kZ5BxSplkxNbtXDKol05ZMTllZIPcNtPiPWfdJ6te8P6RpsulaQKKyZ2Z0ecxWhcPoZ6ewM04IBa5klHq-0ssRWKQR0iNS9z90l4kqpttfSQXXlmjzT7hzh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64" name="AutoShape 12" descr="https://yandex-images.clstorage.net/pH9xw9382/e9ae8c_OV/Z1fF-B31h2nlHmjLpxvZyNrPDSU0fblwyh9BKvsBqTdxIrWGK_6LTr9kuYu2Z08COtTVvUHPW3dfqtHQxIOr5C5qmOUs5KswmEN4vvc71dzSungpcAzRYb52SFurUZ0CET_0i3vG33_ySaGrr9Liy-MMLQzAIqKeh9-0jNiar5ErWz1VGeGq8ZFWTSOXj628ynL9fSSQSQGiN8RvwxzVtwBCbT_75n4j-sHAdv-2dsOrEDlQxKZyvhPbcBhMToKJTwOZOFWJ7mndzuUvkz9ZmA6-1VEw7Jl5LuMMQwfAMbd8XjVXJ0qWvwalTHrb6j7jP4xxUOgmKpobn-y4wNJGYaPfCeRdCaL54QJpL5eT8XzCIomJeExBFbITDNu7PNWfKGJ5P7c6mneyGagOQ7o2S_ekGeBAVrbqjx-sYFyShr1XKxFkcQUCQdUSjVtLh3W4fiJxpRAYRfHSt-yLLzBJN1TSra-vQtJTqh1oVrtyzsdL0I2oyD6yPis3OJyUugJl-9vhYJ2xigGFFomj3zN15ErOcTHIiI0V5ifkS8-AWVN0ZoHPZ8JSR4KVBGpTKvbD22Dd_EziJp4PW1RkQK4GCavTUTidlSJ1NYoREwtXcciuNnmBQLgVld4L4EdX9O2TxCpRV9Oaop8mSUBy88aiHzcIgZjAsl5-6-9w0EAeZu3L32F4FZHaWdmaQdvT291I3hIhUUh0sYF2A2ADs4yx7zhGKS_vNhqjNuVM_q9qRiuvpP0UyMoKDmNb5JzkToZ1by-drCl1nh3BsrEzg3eJgEKGJUWMpE2F6hNcH7NU_bfE4r0319IO39YNMB4japLv35Q5fJAOam4fC5RQVKZK-U_TneS9kZ5BxSplkxNbtXDKol05ZMTllZIPcNtPiPWfdJ6te8P6RpsulaQKKyZ2Z0ecxWhcPoZ6ewM04IBa5klHq-0ssRWKQR0iNS9z90l4kqpttfSQXXlmjzT7hzh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66" name="AutoShape 14" descr="https://yandex-images.clstorage.net/pH9xw9382/e9ae8c_OV/Z1fF-B31h2nlHmjLpxvZyNrPDSU0fblwyh9BKvsBqTdxIrWGK_6LTr9kuYu2Z08COtTVvUHPW3dfqtHQxIOr5C5qmOUs5KswmEN4vvc71dzSungpcAzRYb52SFurUZ0CET_0i3vG33_ySaGrr9Liy-MMLQzAIqKeh9-0jNiar5ErWz1VGeGq8ZFWTSOXj628ynL9fSSQSQGiN8RvwxzVtwBCbT_75n4j-sHAdv-2dsOrEDlQxKZyvhPbcBhMToKJTwOZOFWJ7mndzuUvkz9ZmA6-1VEw7Jl5LuMMQwfAMbd8XjVXJ0qWvwalTHrb6j7jP4xxUOgmKpobn-y4wNJGYaPfCeRdCaL54QJpL5eT8XzCIomJeExBFbITDNu7PNWfKGJ5P7c6mneyGagOQ7o2S_ekGeBAVrbqjx-sYFyShr1XKxFkcQUCQdUSjVtLh3W4fiJxpRAYRfHSt-yLLzBJN1TSra-vQtJTqh1oVrtyzsdL0I2oyD6yPis3OJyUugJl-9vhYJ2xigGFFomj3zN15ErOcTHIiI0V5ifkS8-AWVN0ZoHPZ8JSR4KVBGpTKvbD22Dd_EziJp4PW1RkQK4GCavTUTidlSJ1NYoREwtXcciuNnmBQLgVld4L4EdX9O2TxCpRV9Oaop8mSUBy88aiHzcIgZjAsl5-6-9w0EAeZu3L32F4FZHaWdmaQdvT291I3hIhUUh0sYF2A2ADs4yx7zhGKS_vNhqjNuVM_q9qRiuvpP0UyMoKDmNb5JzkToZ1by-drCl1nh3BsrEzg3eJgEKGJUWMpE2F6hNcH7NU_bfE4r0319IO39YNMB4japLv35Q5fJAOam4fC5RQVKZK-U_TneS9kZ5BxSplkxNbtXDKol05ZMTllZIPcNtPiPWfdJ6te8P6RpsulaQKKyZ2Z0ecxWhcPoZ6ewM04IBa5klHq-0ssRWKQR0iNS9z90l4kqpttfSQXXlmjzT7hzh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68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pinall.ru/upload/medialibrary/31d/43a3of31xan9e1gwpeupoxq3yz40asv3.jpeg"/>
          <p:cNvPicPr>
            <a:picLocks noChangeAspect="1" noChangeArrowheads="1"/>
          </p:cNvPicPr>
          <p:nvPr/>
        </p:nvPicPr>
        <p:blipFill>
          <a:blip r:embed="rId2" cstate="print">
            <a:lum bright="48000" contrast="-57000"/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0" y="50949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kern="0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РОЗНИЧНЫЙ ТОВАРООБОРОТ, ПЛАТНЫЕ УСЛУГИ</a:t>
            </a:r>
            <a:endParaRPr lang="ru-RU" sz="2800" kern="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5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557935735"/>
              </p:ext>
            </p:extLst>
          </p:nvPr>
        </p:nvGraphicFramePr>
        <p:xfrm>
          <a:off x="500034" y="3929066"/>
          <a:ext cx="7628977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913168506"/>
              </p:ext>
            </p:extLst>
          </p:nvPr>
        </p:nvGraphicFramePr>
        <p:xfrm>
          <a:off x="0" y="980728"/>
          <a:ext cx="889248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5094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ПОТРЕБИТЕЛЬСКИЙ РЫНОК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442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ПОТРЕБИТЕЛЬСКИЙ РЫНОК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99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134121247"/>
              </p:ext>
            </p:extLst>
          </p:nvPr>
        </p:nvGraphicFramePr>
        <p:xfrm>
          <a:off x="215008" y="980728"/>
          <a:ext cx="8928992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56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22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0" y="50949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kern="0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ПОСТУПЛЕНИЕ НАЛОГОВ В 2021 г.</a:t>
            </a:r>
            <a:endParaRPr lang="ru-RU" sz="3200" kern="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6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7442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 ГОРОДСКОГО ОКРУГА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899592" y="857232"/>
          <a:ext cx="7572428" cy="5791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7515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 ГОРОДСКОГО ОКРУГА</a:t>
            </a:r>
          </a:p>
          <a:p>
            <a:pPr algn="ctr"/>
            <a:endParaRPr lang="ru-RU" sz="22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107595478"/>
              </p:ext>
            </p:extLst>
          </p:nvPr>
        </p:nvGraphicFramePr>
        <p:xfrm>
          <a:off x="0" y="995316"/>
          <a:ext cx="8928992" cy="5862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1972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ОБЩАЯ ХАРАКТЕРИСТИКА 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077072"/>
            <a:ext cx="49610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dirty="0" smtClean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Franklin Gothic Medium" panose="020B0603020102020204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Численность населения –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57,91 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человек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(2,0 % от численности населения Ставропольского края)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городское население –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33,25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человек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сельское население –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24,66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</a:p>
          <a:p>
            <a:endParaRPr lang="ru-RU" sz="800" dirty="0" smtClean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800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800" dirty="0" smtClean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  <a:p>
            <a:pPr algn="ctr"/>
            <a:endParaRPr lang="ru-RU" sz="800" dirty="0" smtClean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5000" y="4077072"/>
            <a:ext cx="44290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dirty="0" smtClean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Franklin Gothic Medium" panose="020B0603020102020204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Общая площадь территории - 2089 тыс. кв. км.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Населенные пункты – 26;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 них:</a:t>
            </a:r>
          </a:p>
          <a:p>
            <a:pPr algn="ctr">
              <a:buFontTx/>
              <a:buChar char="-"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город – 1</a:t>
            </a:r>
          </a:p>
          <a:p>
            <a:pPr algn="ctr">
              <a:buFontTx/>
              <a:buChar char="-"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сельские населенные пункты - 25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86380" y="5429264"/>
            <a:ext cx="3546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Franklin Gothic Medium" panose="020B0603020102020204" pitchFamily="34" charset="0"/>
            </a:endParaRPr>
          </a:p>
          <a:p>
            <a:endParaRPr lang="ru-RU" sz="1600" dirty="0" smtClean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Franklin Gothic Medium" panose="020B0603020102020204" pitchFamily="34" charset="0"/>
            </a:endParaRPr>
          </a:p>
          <a:p>
            <a:endParaRPr lang="ru-RU" sz="1600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Franklin Gothic Medium" panose="020B0603020102020204" pitchFamily="34" charset="0"/>
            </a:endParaRPr>
          </a:p>
        </p:txBody>
      </p:sp>
      <p:pic>
        <p:nvPicPr>
          <p:cNvPr id="9220" name="Picture 4" descr="C:\Users\MadHunter\Documents\бренд\5f45ds4f56ds4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08720"/>
            <a:ext cx="3643338" cy="361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https://avatars.mds.yandex.net/i?id=a2d553b2de36e96f5d76ffb461ed066ceb0dbd7f-8273955-images-thumbs&amp;n=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052736"/>
            <a:ext cx="457200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365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СИСТЕМА ОБРАЗОВАНИЯ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95536" y="4221088"/>
            <a:ext cx="37802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18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общеобразовательных учреждений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7468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обучающихся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</a:endParaRPr>
          </a:p>
        </p:txBody>
      </p:sp>
      <p:pic>
        <p:nvPicPr>
          <p:cNvPr id="7" name="Рисунок 6" descr="Описание: http://borki-ryazan.narod.ru/images/schoo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71546"/>
            <a:ext cx="414340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Описание: https://viro.edu.ru/innov/images/1_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071546"/>
            <a:ext cx="435714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643438" y="4192342"/>
            <a:ext cx="42148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дошкольных образовательных учреждений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2526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воспитанников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84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СИСТЕМА ОБРАЗОВАНИЯ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714876" y="4437112"/>
            <a:ext cx="44291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Общая очередность в детские сады –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430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чел., из них: 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430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 – дети в возрасте от 0 до 3 лет.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logo_7abe111f496e6dbc691947de55b5efd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857232"/>
            <a:ext cx="417247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 descr="https://avatars.mds.yandex.net/i?id=973cdd71e6f5c74ae4da6749c1fcffeb7f936020-8185197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00108"/>
            <a:ext cx="4595413" cy="3630945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714348" y="4500570"/>
            <a:ext cx="4071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учреждения дополнительного образования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2469 воспитанников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59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СИСТЕМА ОБРАЗОВАНИЯ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0_73280_198dc40a_orig (1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407196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357686" y="1071546"/>
            <a:ext cx="478631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развитие системы образования  израсходовано 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2022 г.  - 1 055 159,79 тыс. руб. (на 6,9 % больше, чем в 2021 г.),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них: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67 770,83 тыс. руб. – средства федерального бюджета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474 480,24 тыс. руб. – средства краевого бюджета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512 908,72 тыс. руб. –  средства местного бюджета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СИСТЕМА ОБРАЗОВАНИЯ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14282" y="4857760"/>
            <a:ext cx="39231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национального проекта «Современная школа» 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7752" y="4857760"/>
            <a:ext cx="37802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федерального проекта «Цифровая образовательная среда»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Админ\Desktop\ФОТО\WhatsApp Image 2022-09-28 at 09.59.23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928670"/>
            <a:ext cx="4071966" cy="3857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Админ\Desktop\ФОТО\WhatsApp Image 2022-08-24 at 17.28.36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928670"/>
            <a:ext cx="4214842" cy="37862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677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https://xn--90abj.xn----7sbbrcsbkhjghge5bcfd8xja.xn--p1ai/pluginfile.php/41/course/overviewfiles/aQ17_WZ8r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21088"/>
            <a:ext cx="9144000" cy="2636912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СИСТЕМА ОБРАЗОВАНИЯ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Админ\Desktop\ФОТО\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4357718" cy="335758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4644008" y="980728"/>
            <a:ext cx="385765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государственной программы Ставропольского края «Развитие образования»</a:t>
            </a:r>
          </a:p>
          <a:p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Спортивный зал МКОУ «ООШ № 16 п.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Селивановка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dirty="0"/>
          </a:p>
        </p:txBody>
      </p:sp>
      <p:pic>
        <p:nvPicPr>
          <p:cNvPr id="9" name="Picture 2" descr="D:\FOTO\а4ыв564а56в4а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8" name="Picture 2" descr="https://slavlicey4.ucoz.ru/2021-2022/icon/fizr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764704"/>
            <a:ext cx="1763688" cy="17636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СИСТЕМА ОБРАЗОВАНИЯ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857752" y="4929198"/>
            <a:ext cx="40719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621 выпускник 9-х классов получили аттестаты об основном общем образовании, в том числе:</a:t>
            </a:r>
          </a:p>
          <a:p>
            <a:pPr algn="just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17 выпускников получили аттестаты об основном общем образовании с отличием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5000636"/>
            <a:ext cx="43577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226 выпускников 11-х классов получили аттестаты о среднем общем образовании, в том числе:</a:t>
            </a:r>
          </a:p>
          <a:p>
            <a:pPr algn="just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29 выпускников получили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аттестаты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отличием и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медалью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«За особые успехи в учении»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s://tatarstan.ru/file/news/28_n1964821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643182"/>
            <a:ext cx="3751212" cy="2110057"/>
          </a:xfrm>
          <a:prstGeom prst="rect">
            <a:avLst/>
          </a:prstGeom>
          <a:noFill/>
        </p:spPr>
      </p:pic>
      <p:pic>
        <p:nvPicPr>
          <p:cNvPr id="35846" name="Picture 6" descr="https://avatars.mds.yandex.net/i?id=b29c2f94c576c7f3cf42109860e2520925c803ff-7761368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2714620"/>
            <a:ext cx="2714644" cy="1969811"/>
          </a:xfrm>
          <a:prstGeom prst="rect">
            <a:avLst/>
          </a:prstGeom>
          <a:noFill/>
        </p:spPr>
      </p:pic>
      <p:pic>
        <p:nvPicPr>
          <p:cNvPr id="17" name="Рисунок 16" descr="https://avatars.mds.yandex.net/i?id=a80bfeb2d006ec70ab1159f654fccc8f0b200a7b-6888117-images-thumbs&amp;n=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857232"/>
            <a:ext cx="542928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48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СИСТЕМА ОБРАЗОВАНИЯ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95536" y="5085184"/>
            <a:ext cx="3780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«Разговор о важном»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7752" y="5072074"/>
            <a:ext cx="407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Участники акции «Мы помним тебя, солдат»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C:\Users\Админ\Desktop\ФОТО\831f6e48-4cec-4d7f-9160-4b071709850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357298"/>
            <a:ext cx="4500594" cy="3000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Админ\Desktop\ФОТО\WhatsApp Image 2023-02-07 at 11.15.30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1357298"/>
            <a:ext cx="3429024" cy="33575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068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СФЕРА КУЛЬТУРЫ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Шевченко\Desktop\02.02. Доклад Главы за 220 год\ОТЧЁТ ОКульт\Doc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789" y="836712"/>
            <a:ext cx="7833651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0239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СФЕРА КУЛЬТУРЫ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IMG_1140"/>
          <p:cNvPicPr/>
          <p:nvPr/>
        </p:nvPicPr>
        <p:blipFill>
          <a:blip r:embed="rId3" cstate="print"/>
          <a:srcRect t="8537" r="2260" b="8318"/>
          <a:stretch>
            <a:fillRect/>
          </a:stretch>
        </p:blipFill>
        <p:spPr bwMode="auto">
          <a:xfrm>
            <a:off x="195250" y="3501008"/>
            <a:ext cx="394470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oc2"/>
          <p:cNvPicPr/>
          <p:nvPr/>
        </p:nvPicPr>
        <p:blipFill>
          <a:blip r:embed="rId4" cstate="print"/>
          <a:srcRect l="5006" t="20093" r="880" b="17645"/>
          <a:stretch>
            <a:fillRect/>
          </a:stretch>
        </p:blipFill>
        <p:spPr bwMode="auto">
          <a:xfrm>
            <a:off x="4427984" y="3487832"/>
            <a:ext cx="4397375" cy="2319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dc90ad95-8e00-40b3-b061-355fb937849c"/>
          <p:cNvPicPr/>
          <p:nvPr/>
        </p:nvPicPr>
        <p:blipFill>
          <a:blip r:embed="rId5" cstate="print"/>
          <a:srcRect t="5298" b="13373"/>
          <a:stretch>
            <a:fillRect/>
          </a:stretch>
        </p:blipFill>
        <p:spPr bwMode="auto">
          <a:xfrm>
            <a:off x="195250" y="816950"/>
            <a:ext cx="4397375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786314" y="1071546"/>
            <a:ext cx="41434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4719  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культурно-досуговых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мероприятий</a:t>
            </a:r>
          </a:p>
          <a:p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337,2  тыс. участников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00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s://avatars.mds.yandex.net/i?id=dbe30b8ac7e1e5a0c5e07bae026d31ad0d8785b9-7843541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642918"/>
            <a:ext cx="4286280" cy="2857521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СФЕРА КУЛЬТУРЫ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000108"/>
            <a:ext cx="371477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643570" y="3214686"/>
            <a:ext cx="32861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рамках всероссийского проекта «Культура для школьников»  проведено 403 мероприятия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- 22394 человека.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3714752"/>
            <a:ext cx="385765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628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УРОВЕНЬ БЕЗРАБОТИЦЫ 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896800633"/>
              </p:ext>
            </p:extLst>
          </p:nvPr>
        </p:nvGraphicFramePr>
        <p:xfrm>
          <a:off x="286330" y="980728"/>
          <a:ext cx="8496944" cy="5711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 descr="https://avatars.mds.yandex.net/i?id=c887f6a566752c0f204dc3e8bdfa534c-5597167-images-thumbs&amp;n=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1285860"/>
            <a:ext cx="312324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154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https://avatars.mds.yandex.net/i?id=335af60112ef5f4c1eae9c2da7e58ec0a0347b5a-7213677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500042"/>
            <a:ext cx="5500726" cy="4492395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30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СФЕРА КУЛЬТУРЫ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857232"/>
            <a:ext cx="3571899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рамках реализации федеральной программы социальной поддержки молодежи в возрасте от </a:t>
            </a:r>
          </a:p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14 до 22 лет «Пушкинская карта» подготовлено и проведено  мероприятий</a:t>
            </a:r>
          </a:p>
          <a:p>
            <a:endParaRPr lang="ru-RU" dirty="0"/>
          </a:p>
        </p:txBody>
      </p:sp>
      <p:pic>
        <p:nvPicPr>
          <p:cNvPr id="9" name="Рисунок 8" descr="IMG_20221223_1240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429000"/>
            <a:ext cx="5000660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5857884" y="5214950"/>
            <a:ext cx="32861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 посетили 1708 человек.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СФЕРА КУЛЬТУРЫ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6806" name="Picture 6" descr="IMG_81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928670"/>
            <a:ext cx="5000660" cy="2928958"/>
          </a:xfrm>
          <a:prstGeom prst="rect">
            <a:avLst/>
          </a:prstGeom>
          <a:noFill/>
        </p:spPr>
      </p:pic>
      <p:pic>
        <p:nvPicPr>
          <p:cNvPr id="76802" name="Picture 2" descr="https://avatars.mds.yandex.net/i?id=5a2bd8b282751619dbc576cf66083616b923345a-7215189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286124"/>
            <a:ext cx="4572000" cy="30384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4283" y="4286256"/>
            <a:ext cx="385765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185 культурно - </a:t>
            </a:r>
            <a:r>
              <a:rPr lang="ru-RU" sz="22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досуговых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формирований: хоровые, хореографические, театральные и другие в которых занимались 3013 человек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572132" y="1052736"/>
            <a:ext cx="357186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учреждениях дополнительного образования обучаются 668 детей, процент охвата доп.образованием – 8,7 %</a:t>
            </a:r>
            <a:endParaRPr lang="ru-RU" sz="2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D:\FOTO\а4ыв564а56в4а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СФЕРА КУЛЬТУРЫ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СЕРВЕР\Downloads\aSnjYAV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571744"/>
            <a:ext cx="642942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XvuUks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928670"/>
            <a:ext cx="2829560" cy="20224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563888" y="714356"/>
            <a:ext cx="51845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- 844 фестиваля;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- 185 конкурсов;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- 223 художественные выставки;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- 326 выставок декоративно-прикладного искусства.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5643578"/>
            <a:ext cx="5111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Участников конкурсов – 1578 чел. 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AutoShape 2" descr="https://yandex-images.clstorage.net/pH9xw9382/e9ae8c_OV/Z1fF-B31h2nlHmjLpxvZyNrPDSU0fblwyh9BK5sVlFtxMqzKGqKGG_N55YuKT38GOuGNvBHjY2I66vy9lcLasDsagbks6IM0mF94kvc71dzSungpcAzRYb52SFurUZ0CET_0i3vG33_ySaGrr9Liy-MMLQzAIqKeh9-0jNiar5ErWz1VGeGq8ZFWTSOXj628ynL9fSSQSQGiN8RvwxzVtwBCbT_75n4j-sHAdv-2dsOrEDlQxKZyvhPbcBhMToKJTwOZOFWJ7mndzuUvkz9ZmA6-1VEw7Jl5LuMMQwfAMbd8XjVXJ0qWvwalTHrb6j7jP4xxUOgmKpobn-y4wNJGYaPfCeRdCaL54QJpL5eT8XzCIomJeExBFbITDNu7PNWfKGJ5P7c6mneyGagOQ7o2S_ekGeBAVrbqjx-sYFyShr1XKxFkcQUCQdUSjVtLh3W4fiJxpRAYRfHSt-yLLzBJN1TSra-vQtJTqh1oVrtyzsdL0I2oyD6yPis3OJyUugJl-9vhYJ2xigGFFomj3zN15ErOcTHIiI0V5ifkS8-AWVN0ZoHPZ8JSR4KVBGpTKvbD22Dd_EziJp4PW1RkQK4GCavTUTidlSJ1NYoREwtXcciuNnmBQLgVld4L4EdX9O2TxCpRV9Oaop8mSUBy88aiHzcIgZjAsl5-6-9w0EAeZu3L32F4FZHaWdmaQdvT291I3hIhUUh0sYF2A2ADs4yx7zhGKS_vNhqjNuVM_q9qRiuvpP0UyMoKDmNb5JzkToZ1by-drCl1nh3BsrEzg3eJgEKGJUWMpE2F6hNcH7NU_bfE4r0319IO39YNMB4japLv35Q5fJAOam4fC5RQVKZK-U_TneS9kZ5BxSplkxNbtXDKol05ZMTllZIPcNtPiPWfdJ6te8P6RpsulaQKKyZ2Z0ecxWhcPoZ6ewM04IBa5klHq-0ssRWKQR0iNS9z90l4kqpttfSQXXlmjzT7hzh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78850" name="AutoShape 2" descr="https://yandex-images.clstorage.net/pH9xw9382/e9ae8c_OV/Z1fF-B31h2nlHmjLpxvZyNrPDSU0fblwyh9BK5sVlFtxMqzKGqKGG_N55YuKT38GOuGNvBHjY2I66vy9lcLasDsagbks6IM0mF94kvc71dzSungpcAzRYb52SFurUZ0CET_0i3vG33_ySaGrr9Liy-MMLQzAIqKeh9-0jNiar5ErWz1VGeGq8ZFWTSOXj628ynL9fSSQSQGiN8RvwxzVtwBCbT_75n4j-sHAdv-2dsOrEDlQxKZyvhPbcBhMToKJTwOZOFWJ7mndzuUvkz9ZmA6-1VEw7Jl5LuMMQwfAMbd8XjVXJ0qWvwalTHrb6j7jP4xxUOgmKpobn-y4wNJGYaPfCeRdCaL54QJpL5eT8XzCIomJeExBFbITDNu7PNWfKGJ5P7c6mneyGagOQ7o2S_ekGeBAVrbqjx-sYFyShr1XKxFkcQUCQdUSjVtLh3W4fiJxpRAYRfHSt-yLLzBJN1TSra-vQtJTqh1oVrtyzsdL0I2oyD6yPis3OJyUugJl-9vhYJ2xigGFFomj3zN15ErOcTHIiI0V5ifkS8-AWVN0ZoHPZ8JSR4KVBGpTKvbD22Dd_EziJp4PW1RkQK4GCavTUTidlSJ1NYoREwtXcciuNnmBQLgVld4L4EdX9O2TxCpRV9Oaop8mSUBy88aiHzcIgZjAsl5-6-9w0EAeZu3L32F4FZHaWdmaQdvT291I3hIhUUh0sYF2A2ADs4yx7zhGKS_vNhqjNuVM_q9qRiuvpP0UyMoKDmNb5JzkToZ1by-drCl1nh3BsrEzg3eJgEKGJUWMpE2F6hNcH7NU_bfE4r0319IO39YNMB4japLv35Q5fJAOam4fC5RQVKZK-U_TneS9kZ5BxSplkxNbtXDKol05ZMTllZIPcNtPiPWfdJ6te8P6RpsulaQKKyZ2Z0ecxWhcPoZ6ewM04IBa5klHq-0ssRWKQR0iNS9z90l4kqpttfSQXXlmjzT7hzh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8852" name="AutoShape 4" descr="https://yandex-images.clstorage.net/pH9xw9382/e9ae8c_OV/Z1fF-B31h2nlHmjLpxvZyNrPDSU0fblwyh9BK5sVlFtxMqzKGqKGG_N55YuKT38GOuGNvBHjY2I66vy9lcLasDsagbks6IM0mF94kvc71dzSungpcAzRYb52SFurUZ0CET_0i3vG33_ySaGrr9Liy-MMLQzAIqKeh9-0jNiar5ErWz1VGeGq8ZFWTSOXj628ynL9fSSQSQGiN8RvwxzVtwBCbT_75n4j-sHAdv-2dsOrEDlQxKZyvhPbcBhMToKJTwOZOFWJ7mndzuUvkz9ZmA6-1VEw7Jl5LuMMQwfAMbd8XjVXJ0qWvwalTHrb6j7jP4xxUOgmKpobn-y4wNJGYaPfCeRdCaL54QJpL5eT8XzCIomJeExBFbITDNu7PNWfKGJ5P7c6mneyGagOQ7o2S_ekGeBAVrbqjx-sYFyShr1XKxFkcQUCQdUSjVtLh3W4fiJxpRAYRfHSt-yLLzBJN1TSra-vQtJTqh1oVrtyzsdL0I2oyD6yPis3OJyUugJl-9vhYJ2xigGFFomj3zN15ErOcTHIiI0V5ifkS8-AWVN0ZoHPZ8JSR4KVBGpTKvbD22Dd_EziJp4PW1RkQK4GCavTUTidlSJ1NYoREwtXcciuNnmBQLgVld4L4EdX9O2TxCpRV9Oaop8mSUBy88aiHzcIgZjAsl5-6-9w0EAeZu3L32F4FZHaWdmaQdvT291I3hIhUUh0sYF2A2ADs4yx7zhGKS_vNhqjNuVM_q9qRiuvpP0UyMoKDmNb5JzkToZ1by-drCl1nh3BsrEzg3eJgEKGJUWMpE2F6hNcH7NU_bfE4r0319IO39YNMB4japLv35Q5fJAOam4fC5RQVKZK-U_TneS9kZ5BxSplkxNbtXDKol05ZMTllZIPcNtPiPWfdJ6te8P6RpsulaQKKyZ2Z0ecxWhcPoZ6ewM04IBa5klHq-0ssRWKQR0iNS9z90l4kqpttfSQXXlmjzT7hzh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СФЕРА КУЛЬТУРЫ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854" name="AutoShape 6" descr="https://yandex-images.clstorage.net/pH9xw9382/e9ae8c_OV/Z1fF-B31h2nlHmjLpxvZyNrPDSU0fblwyh9BK5sVlFtxMqzKGqKGG_N55YuKT38GOuGNvBHjY2I66vy9lcLasDsagbks6IM0mF94kvc71dzSungpcAzRYb52SFurUZ0CET_0i3vG33_ySaGrr9Liy-MMLQzAIqKeh9-0jNiar5ErWz1VGeGq8ZFWTSOXj628ynL9fSSQSQGiN8RvwxzVtwBCbT_75n4j-sHAdv-2dsOrEDlQxKZyvhPbcBhMToKJTwOZOFWJ7mndzuUvkz9ZmA6-1VEw7Jl5LuMMQwfAMbd8XjVXJ0qWvwalTHrb6j7jP4xxUOgmKpobn-y4wNJGYaPfCeRdCaL54QJpL5eT8XzCIomJeExBFbITDNu7PNWfKGJ5P7c6mneyGagOQ7o2S_ekGeBAVrbqjx-sYFyShr1XKxFkcQUCQdUSjVtLh3W4fiJxpRAYRfHSt-yLLzBJN1TSra-vQtJTqh1oVrtyzsdL0I2oyD6yPis3OJyUugJl-9vhYJ2xigGFFomj3zN15ErOcTHIiI0V5ifkS8-AWVN0ZoHPZ8JSR4KVBGpTKvbD22Dd_EziJp4PW1RkQK4GCavTUTidlSJ1NYoREwtXcciuNnmBQLgVld4L4EdX9O2TxCpRV9Oaop8mSUBy88aiHzcIgZjAsl5-6-9w0EAeZu3L32F4FZHaWdmaQdvT291I3hIhUUh0sYF2A2ADs4yx7zhGKS_vNhqjNuVM_q9qRiuvpP0UyMoKDmNb5JzkToZ1by-drCl1nh3BsrEzg3eJgEKGJUWMpE2F6hNcH7NU_bfE4r0319IO39YNMB4japLv35Q5fJAOam4fC5RQVKZK-U_TneS9kZ5BxSplkxNbtXDKol05ZMTllZIPcNtPiPWfdJ6te8P6RpsulaQKKyZ2Z0ecxWhcPoZ6ewM04IBa5klHq-0ssRWKQR0iNS9z90l4kqpttfSQXXlmjzT7hzh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8856" name="AutoShape 8" descr="https://yandex-images.clstorage.net/pH9xw9382/e9ae8c_OV/Z1fF-B31h2nlHmjLpxvZyNrPDSU0fblwyh9BK5sVlFtxMqzKGqKGG_N55YuKT38GOuGNvBHjY2I66vy9lcLasDsagbks6IM0mF94kvc71dzSungpcAzRYb52SFurUZ0CET_0i3vG33_ySaGrr9Liy-MMLQzAIqKeh9-0jNiar5ErWz1VGeGq8ZFWTSOXj628ynL9fSSQSQGiN8RvwxzVtwBCbT_75n4j-sHAdv-2dsOrEDlQxKZyvhPbcBhMToKJTwOZOFWJ7mndzuUvkz9ZmA6-1VEw7Jl5LuMMQwfAMbd8XjVXJ0qWvwalTHrb6j7jP4xxUOgmKpobn-y4wNJGYaPfCeRdCaL54QJpL5eT8XzCIomJeExBFbITDNu7PNWfKGJ5P7c6mneyGagOQ7o2S_ekGeBAVrbqjx-sYFyShr1XKxFkcQUCQdUSjVtLh3W4fiJxpRAYRfHSt-yLLzBJN1TSra-vQtJTqh1oVrtyzsdL0I2oyD6yPis3OJyUugJl-9vhYJ2xigGFFomj3zN15ErOcTHIiI0V5ifkS8-AWVN0ZoHPZ8JSR4KVBGpTKvbD22Dd_EziJp4PW1RkQK4GCavTUTidlSJ1NYoREwtXcciuNnmBQLgVld4L4EdX9O2TxCpRV9Oaop8mSUBy88aiHzcIgZjAsl5-6-9w0EAeZu3L32F4FZHaWdmaQdvT291I3hIhUUh0sYF2A2ADs4yx7zhGKS_vNhqjNuVM_q9qRiuvpP0UyMoKDmNb5JzkToZ1by-drCl1nh3BsrEzg3eJgEKGJUWMpE2F6hNcH7NU_bfE4r0319IO39YNMB4japLv35Q5fJAOam4fC5RQVKZK-U_TneS9kZ5BxSplkxNbtXDKol05ZMTllZIPcNtPiPWfdJ6te8P6RpsulaQKKyZ2Z0ecxWhcPoZ6ewM04IBa5klHq-0ssRWKQR0iNS9z90l4kqpttfSQXXlmjzT7hzh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8858" name="AutoShape 10" descr="https://yandex-images.clstorage.net/pH9xw9382/e9ae8c_OV/Z1fF-B31h2nlHmjLpxvZyNrPDSU0fblwyh9BK5sVlFtxMqzKGqKGG_N55YuKT38GOuGNvBHjY2I66vy9lcLasDsagbks6IM0mF94kvc71dzSungpcAzRYb52SFurUZ0CET_0i3vG33_ySaGrr9Liy-MMLQzAIqKeh9-0jNiar5ErWz1VGeGq8ZFWTSOXj628ynL9fSSQSQGiN8RvwxzVtwBCbT_75n4j-sHAdv-2dsOrEDlQxKZyvhPbcBhMToKJTwOZOFWJ7mndzuUvkz9ZmA6-1VEw7Jl5LuMMQwfAMbd8XjVXJ0qWvwalTHrb6j7jP4xxUOgmKpobn-y4wNJGYaPfCeRdCaL54QJpL5eT8XzCIomJeExBFbITDNu7PNWfKGJ5P7c6mneyGagOQ7o2S_ekGeBAVrbqjx-sYFyShr1XKxFkcQUCQdUSjVtLh3W4fiJxpRAYRfHSt-yLLzBJN1TSra-vQtJTqh1oVrtyzsdL0I2oyD6yPis3OJyUugJl-9vhYJ2xigGFFomj3zN15ErOcTHIiI0V5ifkS8-AWVN0ZoHPZ8JSR4KVBGpTKvbD22Dd_EziJp4PW1RkQK4GCavTUTidlSJ1NYoREwtXcciuNnmBQLgVld4L4EdX9O2TxCpRV9Oaop8mSUBy88aiHzcIgZjAsl5-6-9w0EAeZu3L32F4FZHaWdmaQdvT291I3hIhUUh0sYF2A2ADs4yx7zhGKS_vNhqjNuVM_q9qRiuvpP0UyMoKDmNb5JzkToZ1by-drCl1nh3BsrEzg3eJgEKGJUWMpE2F6hNcH7NU_bfE4r0319IO39YNMB4japLv35Q5fJAOam4fC5RQVKZK-U_TneS9kZ5BxSplkxNbtXDKol05ZMTllZIPcNtPiPWfdJ6te8P6RpsulaQKKyZ2Z0ecxWhcPoZ6ewM04IBa5klHq-0ssRWKQR0iNS9z90l4kqpttfSQXXlmjzT7hzh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8860" name="AutoShape 12" descr="https://yandex-images.clstorage.net/pH9xw9382/e9ae8c_OV/Z1fF-B31h2nlHmjLpxvZyNrPDSU0fblwyh9BK5sVlFtxMqzKGqKGG_N55YuKT38GOuGNvBHjY2I66vy9lcLasDsagbks6IM0mF94kvc71dzSungpcAzRYb52SFurUZ0CET_0i3vG33_ySaGrr9Liy-MMLQzAIqKeh9-0jNiar5ErWz1VGeGq8ZFWTSOXj628ynL9fSSQSQGiN8RvwxzVtwBCbT_75n4j-sHAdv-2dsOrEDlQxKZyvhPbcBhMToKJTwOZOFWJ7mndzuUvkz9ZmA6-1VEw7Jl5LuMMQwfAMbd8XjVXJ0qWvwalTHrb6j7jP4xxUOgmKpobn-y4wNJGYaPfCeRdCaL54QJpL5eT8XzCIomJeExBFbITDNu7PNWfKGJ5P7c6mneyGagOQ7o2S_ekGeBAVrbqjx-sYFyShr1XKxFkcQUCQdUSjVtLh3W4fiJxpRAYRfHSt-yLLzBJN1TSra-vQtJTqh1oVrtyzsdL0I2oyD6yPis3OJyUugJl-9vhYJ2xigGFFomj3zN15ErOcTHIiI0V5ifkS8-AWVN0ZoHPZ8JSR4KVBGpTKvbD22Dd_EziJp4PW1RkQK4GCavTUTidlSJ1NYoREwtXcciuNnmBQLgVld4L4EdX9O2TxCpRV9Oaop8mSUBy88aiHzcIgZjAsl5-6-9w0EAeZu3L32F4FZHaWdmaQdvT291I3hIhUUh0sYF2A2ADs4yx7zhGKS_vNhqjNuVM_q9qRiuvpP0UyMoKDmNb5JzkToZ1by-drCl1nh3BsrEzg3eJgEKGJUWMpE2F6hNcH7NU_bfE4r0319IO39YNMB4japLv35Q5fJAOam4fC5RQVKZK-U_TneS9kZ5BxSplkxNbtXDKol05ZMTllZIPcNtPiPWfdJ6te8P6RpsulaQKKyZ2Z0ecxWhcPoZ6ewM04IBa5klHq-0ssRWKQR0iNS9z90l4kqpttfSQXXlmjzT7hzh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8862" name="AutoShape 14" descr="https://yandex-images.clstorage.net/pH9xw9382/e9ae8c_OV/Z1fF-B31h2nlHmjLpxvZyNrPDSU0fblwyh9BK5sVlFtxMqzKGqKGG_N55YuKT38GOuGNvBHjY2I66vy9lcLasDsagbks6IM0mF94kvc71dzSungpcAzRYb52SFurUZ0CET_0i3vG33_ySaGrr9Liy-MMLQzAIqKeh9-0jNiar5ErWz1VGeGq8ZFWTSOXj628ynL9fSSQSQGiN8RvwxzVtwBCbT_75n4j-sHAdv-2dsOrEDlQxKZyvhPbcBhMToKJTwOZOFWJ7mndzuUvkz9ZmA6-1VEw7Jl5LuMMQwfAMbd8XjVXJ0qWvwalTHrb6j7jP4xxUOgmKpobn-y4wNJGYaPfCeRdCaL54QJpL5eT8XzCIomJeExBFbITDNu7PNWfKGJ5P7c6mneyGagOQ7o2S_ekGeBAVrbqjx-sYFyShr1XKxFkcQUCQdUSjVtLh3W4fiJxpRAYRfHSt-yLLzBJN1TSra-vQtJTqh1oVrtyzsdL0I2oyD6yPis3OJyUugJl-9vhYJ2xigGFFomj3zN15ErOcTHIiI0V5ifkS8-AWVN0ZoHPZ8JSR4KVBGpTKvbD22Dd_EziJp4PW1RkQK4GCavTUTidlSJ1NYoREwtXcciuNnmBQLgVld4L4EdX9O2TxCpRV9Oaop8mSUBy88aiHzcIgZjAsl5-6-9w0EAeZu3L32F4FZHaWdmaQdvT291I3hIhUUh0sYF2A2ADs4yx7zhGKS_vNhqjNuVM_q9qRiuvpP0UyMoKDmNb5JzkToZ1by-drCl1nh3BsrEzg3eJgEKGJUWMpE2F6hNcH7NU_bfE4r0319IO39YNMB4japLv35Q5fJAOam4fC5RQVKZK-U_TneS9kZ5BxSplkxNbtXDKol05ZMTllZIPcNtPiPWfdJ6te8P6RpsulaQKKyZ2Z0ecxWhcPoZ6ewM04IBa5klHq-0ssRWKQR0iNS9z90l4kqpttfSQXXlmjzT7hzh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8864" name="AutoShape 16" descr="https://yandex-images.clstorage.net/pH9xw9382/e9ae8c_OV/Z1fF-B31h2nlHmjLpxvZyNrPDSU0fblwyh9BK5sVlFtxMqzKGqKGG_N55YuKT38GOuGNvBHjY2I66vy9lcLasDsagbks6IM0mF94kvc71dzSungpcAzRYb52SFurUZ0CET_0i3vG33_ySaGrr9Liy-MMLQzAIqKeh9-0jNiar5ErWz1VGeGq8ZFWTSOXj628ynL9fSSQSQGiN8RvwxzVtwBCbT_75n4j-sHAdv-2dsOrEDlQxKZyvhPbcBhMToKJTwOZOFWJ7mndzuUvkz9ZmA6-1VEw7Jl5LuMMQwfAMbd8XjVXJ0qWvwalTHrb6j7jP4xxUOgmKpobn-y4wNJGYaPfCeRdCaL54QJpL5eT8XzCIomJeExBFbITDNu7PNWfKGJ5P7c6mneyGagOQ7o2S_ekGeBAVrbqjx-sYFyShr1XKxFkcQUCQdUSjVtLh3W4fiJxpRAYRfHSt-yLLzBJN1TSra-vQtJTqh1oVrtyzsdL0I2oyD6yPis3OJyUugJl-9vhYJ2xigGFFomj3zN15ErOcTHIiI0V5ifkS8-AWVN0ZoHPZ8JSR4KVBGpTKvbD22Dd_EziJp4PW1RkQK4GCavTUTidlSJ1NYoREwtXcciuNnmBQLgVld4L4EdX9O2TxCpRV9Oaop8mSUBy88aiHzcIgZjAsl5-6-9w0EAeZu3L32F4FZHaWdmaQdvT291I3hIhUUh0sYF2A2ADs4yx7zhGKS_vNhqjNuVM_q9qRiuvpP0UyMoKDmNb5JzkToZ1by-drCl1nh3BsrEzg3eJgEKGJUWMpE2F6hNcH7NU_bfE4r0319IO39YNMB4japLv35Q5fJAOam4fC5RQVKZK-U_TneS9kZ5BxSplkxNbtXDKol05ZMTllZIPcNtPiPWfdJ6te8P6RpsulaQKKyZ2Z0ecxWhcPoZ6ewM04IBa5klHq-0ssRWKQR0iNS9z90l4kqpttfSQXXlmjzT7hzh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8866" name="Picture 18" descr="https://avatars.mds.yandex.net/i?id=e88e8324516084e30a77cd43b5c2956c_l-7551603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36712"/>
            <a:ext cx="4230035" cy="2736304"/>
          </a:xfrm>
          <a:prstGeom prst="rect">
            <a:avLst/>
          </a:prstGeom>
          <a:noFill/>
        </p:spPr>
      </p:pic>
      <p:pic>
        <p:nvPicPr>
          <p:cNvPr id="78868" name="Picture 20" descr="https://avatars.mds.yandex.net/i?id=231c3cf2ecdf93f196fa76d024987f1c04af20ea-4593811-images-thumbs&amp;n=13&amp;exp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789040"/>
            <a:ext cx="2243324" cy="270892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79512" y="3861048"/>
            <a:ext cx="29523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15 библиотек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512,18 тыс. экземпляров документов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23082 человека пользователей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4572000" y="2204864"/>
          <a:ext cx="4283968" cy="4208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644008" y="836712"/>
            <a:ext cx="428396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рамках мероприятий по комплектованию книжных фондов библиотек в 2022 году было израсходовано 366,02 тыс. рублей:</a:t>
            </a:r>
          </a:p>
          <a:p>
            <a:endParaRPr lang="ru-RU" dirty="0"/>
          </a:p>
        </p:txBody>
      </p:sp>
      <p:pic>
        <p:nvPicPr>
          <p:cNvPr id="18" name="Picture 2" descr="D:\FOTO\а4ыв564а56в4а5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СФЕРА КУЛЬТУРЫ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51520" y="1484784"/>
          <a:ext cx="828092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764704"/>
            <a:ext cx="87129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 финансирования учреждений культуры и дополнительного образования за 2022 год - 132138,2 тыс. руб.</a:t>
            </a:r>
          </a:p>
          <a:p>
            <a:endParaRPr lang="ru-RU" dirty="0"/>
          </a:p>
        </p:txBody>
      </p:sp>
      <p:pic>
        <p:nvPicPr>
          <p:cNvPr id="7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35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Шевченко\Desktop\СА\d9d44f35-77c8-40fd-a730-66ac84e562a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52736"/>
            <a:ext cx="4357718" cy="3662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Шевченко\Desktop\СА\8a0b3450-e575-4b6a-b7cf-a181101da5fc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052736"/>
            <a:ext cx="4141694" cy="3662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28596" y="4857760"/>
            <a:ext cx="817642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2022 году продолжены работы по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строительству физкультурно-оздоровительного комплекса с плавательным бассейном в селе Солдато-Александровском</a:t>
            </a:r>
          </a:p>
          <a:p>
            <a:endParaRPr lang="ru-RU" dirty="0"/>
          </a:p>
        </p:txBody>
      </p:sp>
      <p:pic>
        <p:nvPicPr>
          <p:cNvPr id="8" name="Picture 2" descr="D:\FOTO\а4ыв564а56в4а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841" y="6224784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/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4786314" y="928670"/>
            <a:ext cx="3857652" cy="2571768"/>
          </a:xfrm>
          <a:prstGeom prst="rect">
            <a:avLst/>
          </a:prstGeom>
          <a:ln>
            <a:noFill/>
            <a:prstDash/>
          </a:ln>
        </p:spPr>
      </p:pic>
      <p:sp>
        <p:nvSpPr>
          <p:cNvPr id="13" name="TextBox 12"/>
          <p:cNvSpPr txBox="1"/>
          <p:nvPr/>
        </p:nvSpPr>
        <p:spPr>
          <a:xfrm>
            <a:off x="251520" y="764704"/>
            <a:ext cx="45365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175 спортивных сооружений: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27 спортивных залов;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- 1 стадион;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115 плоскостных сооружений: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8 футбольных полей;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 тиров;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23 спортивных зала;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плавательный бассейн 25,11 м2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29190" y="3786190"/>
            <a:ext cx="378621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Численность жителей, занимающихся физической культурой и спортом – более 29 тыс. чел. (55 % численности населения от 3 до 79 лет)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C:\Users\Носоченко\Desktop\Доклады Главы\Отчет Главы за 2022 год\Отчеты служб\Спорт Доклад главы\IMG-20221213-WA00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429000"/>
            <a:ext cx="442915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9886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37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000108"/>
            <a:ext cx="37147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Проведено 54 спортивно-массовых мероприятия по 18 видам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спорта.</a:t>
            </a:r>
            <a:endParaRPr lang="ru-RU" sz="22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 средств бюджета составил 1 612,14 тыс.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рублей.</a:t>
            </a:r>
            <a:endParaRPr lang="ru-RU" sz="2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/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4357686" y="785794"/>
            <a:ext cx="4429156" cy="2786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214282" y="3214686"/>
            <a:ext cx="3929090" cy="2428892"/>
          </a:xfrm>
          <a:prstGeom prst="rect">
            <a:avLst/>
          </a:prstGeom>
          <a:ln>
            <a:noFill/>
            <a:prstDash/>
          </a:ln>
        </p:spPr>
      </p:pic>
      <p:sp>
        <p:nvSpPr>
          <p:cNvPr id="10" name="TextBox 9"/>
          <p:cNvSpPr txBox="1"/>
          <p:nvPr/>
        </p:nvSpPr>
        <p:spPr>
          <a:xfrm>
            <a:off x="4286248" y="3643314"/>
            <a:ext cx="450059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 в 39 краевых и  межрегиональных спортивных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мероприятиях.</a:t>
            </a:r>
          </a:p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командных и 260 личных призовых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мест.</a:t>
            </a:r>
            <a:endParaRPr lang="ru-RU" sz="2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5643578"/>
            <a:ext cx="75724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281 спортивный разряд, из них 15 первых спортивный разрядов и 2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разряда кандидата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мастера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спорта.</a:t>
            </a:r>
            <a:endParaRPr lang="ru-RU" sz="2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D:\FOTO\а4ыв564а56в4а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СОЦИАЛЬНАЯ ЗАЩИТА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MadHunter\Documents\бренд\100919_Veteran_Truda-1200x64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3" r="12624" b="13024"/>
          <a:stretch/>
        </p:blipFill>
        <p:spPr bwMode="auto">
          <a:xfrm>
            <a:off x="357159" y="3582149"/>
            <a:ext cx="3214710" cy="19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4282" y="5572140"/>
            <a:ext cx="457374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cap="none" dirty="0" smtClean="0">
                <a:ln w="11430"/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Ветераны труда, реабилитированные и труженики тыла – 4617 чел.</a:t>
            </a:r>
          </a:p>
          <a:p>
            <a:r>
              <a:rPr lang="ru-RU" sz="2000" b="1" dirty="0" smtClean="0">
                <a:ln w="11430"/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Размер выплат – 94,5 млн. рублей</a:t>
            </a:r>
            <a:endParaRPr lang="ru-RU" sz="2000" b="1" cap="none" dirty="0" smtClean="0">
              <a:ln w="11430"/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29190" y="5143512"/>
            <a:ext cx="39604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Пособия семьям, имеющим  детей - 525,4 млн. рублей</a:t>
            </a:r>
          </a:p>
          <a:p>
            <a:r>
              <a:rPr lang="ru-RU" sz="2000" b="1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Выплаты в связи с рождением ребенка – 153,9 млн. руб.</a:t>
            </a:r>
            <a:endParaRPr lang="ru-RU" sz="2000" b="1" cap="none" spc="50" dirty="0" smtClean="0">
              <a:ln w="11430"/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8" name="Picture 2" descr="https://avatars.mds.yandex.net/i?id=8f2647adc69c561c0123e7f7983e60d61db5c329-6946848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2500306"/>
            <a:ext cx="4317998" cy="2428875"/>
          </a:xfrm>
          <a:prstGeom prst="rect">
            <a:avLst/>
          </a:prstGeom>
          <a:noFill/>
        </p:spPr>
      </p:pic>
      <p:pic>
        <p:nvPicPr>
          <p:cNvPr id="29700" name="Picture 4" descr="https://avatars.mds.yandex.net/i?id=5fa8b1dde3438dfaf4ed80871187b4ccade74163-8497168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1" y="857232"/>
            <a:ext cx="4021004" cy="257176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429124" y="928670"/>
            <a:ext cx="45005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Более 31 тысяче жителей Советского городского округа получили пособия и выплаты на общую сумму 747,5 млн. руб. </a:t>
            </a:r>
            <a:endParaRPr lang="ru-RU" sz="2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72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 descr="https://avatars.mds.yandex.net/i?id=f2a08f9e534d62e4a96b19c8f78f4db4380a2ab0-7751770-images-thumbs&amp;n=13&amp;exp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429000"/>
            <a:ext cx="4592397" cy="2736304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39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СОЦИАЛЬНАЯ ЗАЩИТА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6" name="Picture 4" descr="https://avatars.mds.yandex.net/i?id=ac93a25fefb2256e8e63a0be12bb233d8ee4e1f2-8437019-images-thumbs&amp;n=13&amp;exp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836712"/>
            <a:ext cx="4463988" cy="297599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4048" y="1340768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Ежемесячная выплата на детей от трех до семи лет – 277,4 млн. руб.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4293096"/>
            <a:ext cx="367240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Субсидии на оплату жилищно-коммунальных услуг – 87,7 млн. руб.  </a:t>
            </a:r>
          </a:p>
          <a:p>
            <a:endParaRPr lang="ru-RU" dirty="0"/>
          </a:p>
        </p:txBody>
      </p:sp>
      <p:pic>
        <p:nvPicPr>
          <p:cNvPr id="10" name="Picture 2" descr="D:\FOTO\а4ыв564а56в4а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s://avatars.mds.yandex.net/i?id=58b71b2e1fd608847748df7419dba10618da0cdd-7948163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214422"/>
            <a:ext cx="6929486" cy="4619658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>
            <a:off x="0" y="7442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75361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СРЕДНЕМЕСЯЧНАЯ ЗАРАБОТНАЯ ПЛАТА </a:t>
            </a:r>
            <a:endParaRPr lang="ru-RU" sz="32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587423071"/>
              </p:ext>
            </p:extLst>
          </p:nvPr>
        </p:nvGraphicFramePr>
        <p:xfrm>
          <a:off x="323528" y="908720"/>
          <a:ext cx="8376592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86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СОЦИАЛЬНАЯ ЗАЩИТА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0" name="AutoShape 2" descr="https://yandex-images.clstorage.net/Gi95U4w04/a3ced5HrK0/Vr8EEcRSgBMK9cIiyvT6-Xsj0Ta6nzwGBMICgw2omzjcAH2k5BYXYGKtTwOgOR9dhxcIk3X6cVGird1s1FD4tEO7QF2BFJtMWrfYdsL3__tmfpInpsU4Wx6AXoxN9ZMyiws497xUGGAiuBYDx15uKfIsc_VahQom462AaoNJs6dVgS9QwWb7FwbBvCzK7PPIUVfNPIr6E0sVzm-QeaepbN56StqUYm9EPo14UelrQhvjBFHSR4YQA9SGpnmtf-WldKgCFeRAyB8D1IIU4v3X6FV46xmI2BxdGe1UrHSon0LfbnX5s0d5cDeAekPTQ1w80xhW63qzDyvZpIN-i2LzkEe3BCrBb8o9HNabLfnI9vNZXv0_rdMPXSnFaqdXhJ5ByGlq0JpBaVU3gm5T-XJVHOEyS99SqBQr0rWmRrV49J5VtjIa-WX_CQfzhA3p6cvzaX77I7b2InUDwVmVUb-KZfxpWtmXbntJCZ1Fd-9HajnKMVHrX6ERC_u-hUKJcMmhaZIdFe9P2DAD0pU2z_PP9WZJzQmaxyZzPuxRj22ErmDSVW_VlXFRYAKYeWHRSEgB8xhdwkWYEgTziolKiWXsnkSPIQb9T_Q4IN-uPMTJ0PZbW-k4mNUfTRrqU5dNqLpD-Wx7-LdgaW40rFF-zU5HJvsrSMZjlis-_rmrbI52_JhUugkz523IPT7clTbvyejZamTwH77VGUsJ92mLSYG5fs12TNS1V0tmEJ59UeFIfz3ZMFvyQrgIOvaBg0OSesmTY6sxM91X7BYcx5oI3-LU1kxP9BSUwDpwK-tIp2u_uVn2UFj_n3VAcC6FW2vBY1Yr3TtyyXqHIgTYuJpYkXX8hESEMx_vW-MsIsGfGd_r1tVTX8wUt9w2fBvURoNKj5Zo8FNW84lBe0w3sW979VNWJt0aZsR4gAUE-aeGZLdj2J9TphY28VPdBAbNuxDY-f3dVk_yIoHSImg9x2q3SJ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https://yandex-images.clstorage.net/Gi95U4w04/a3ced5HrK0/Vr8EEcRSgBMK9cIiyvT6-Xsj0Ta6nzwGBMICgw2omzjcAH2k5BYXYGKtTwOgOR9dhxcIk3X6cVGird1s1FD4tEO7QF2BFJtMWrfYdsL3__tmfpInpsU4Wx6AXoxN9ZMyiws497xUGGAiuBYDx15uKfIsc_VahQom462AaoNJs6dVgS9QwWb7FwbBvCzK7PPIUVfNPIr6E0sVzm-QeaepbN56StqUYm9EPo14UelrQhvjBFHSR4YQA9SGpnmtf-WldKgCFeRAyB8D1IIU4v3X6FV46xmI2BxdGe1UrHSon0LfbnX5s0d5cDeAekPTQ1w80xhW63qzDyvZpIN-i2LzkEe3BCrBb8o9HNabLfnI9vNZXv0_rdMPXSnFaqdXhJ5ByGlq0JpBaVU3gm5T-XJVHOEyS99SqBQr0rWmRrV49J5VtjIa-WX_CQfzhA3p6cvzaX77I7b2InUDwVmVUb-KZfxpWtmXbntJCZ1Fd-9HajnKMVHrX6ERC_u-hUKJcMmhaZIdFe9P2DAD0pU2z_PP9WZJzQmaxyZzPuxRj22ErmDSVW_VlXFRYAKYeWHRSEgB8xhdwkWYEgTziolKiWXsnkSPIQb9T_Q4IN-uPMTJ0PZbW-k4mNUfTRrqU5dNqLpD-Wx7-LdgaW40rFF-zU5HJvsrSMZjlis-_rmrbI52_JhUugkz523IPT7clTbvyejZamTwH77VGUsJ92mLSYG5fs12TNS1V0tmEJ59UeFIfz3ZMFvyQrgIOvaBg0OSesmTY6sxM91X7BYcx5oI3-LU1kxP9BSUwDpwK-tIp2u_uVn2UFj_n3VAcC6FW2vBY1Yr3TtyyXqHIgTYuJpYkXX8hESEMx_vW-MsIsGfGd_r1tVTX8wUt9w2fBvURoNKj5Zo8FNW84lBe0w3sW979VNWJt0aZsR4gAUE-aeGZLdj2J9TphY28VPdBAbNuxDY-f3dVk_yIoHSImg9x2q3SJ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4" name="Picture 6" descr="https://zaria56.ru/wp-content/uploads/2021/10/socialnyy_kontrakt_2021_dlya_publikacii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5832648" cy="437448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004048" y="2924944"/>
            <a:ext cx="108012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8E40"/>
                </a:solidFill>
                <a:latin typeface="Arial Black" pitchFamily="34" charset="0"/>
                <a:cs typeface="Times New Roman" pitchFamily="18" charset="0"/>
              </a:rPr>
              <a:t>2022</a:t>
            </a:r>
            <a:endParaRPr lang="ru-RU" sz="2400" b="1" dirty="0">
              <a:solidFill>
                <a:srgbClr val="008E4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00193" y="1412776"/>
            <a:ext cx="28438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Государственная адресная социальная помощь оказана 303 семьям на сумму 1,3 млн. руб.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83568" y="5380672"/>
            <a:ext cx="80648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Государственная социальная помощь на основании социального контракта оказана  97 семьям на сумму 13,4 млн. руб.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522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РЕАЛИЗАЦИЯ ПРАВ ГРАЖДАН НА ЖИЛЬЕ</a:t>
            </a:r>
            <a:endParaRPr lang="ru-RU" sz="32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MadHunter\Documents\бренд\Title-Vs-De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777082"/>
            <a:ext cx="3096344" cy="3057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51520" y="980728"/>
            <a:ext cx="28803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2022 году 12 молодых семей получили государственные жилищные сертификаты </a:t>
            </a:r>
          </a:p>
        </p:txBody>
      </p:sp>
      <p:pic>
        <p:nvPicPr>
          <p:cNvPr id="13" name="Рисунок 12" descr="D:\User_Data\Desktop\отчет отдела за 2022 год\IMG_210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61048"/>
            <a:ext cx="3744416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D:\User_Data\Desktop\отчет отдела за 2022 год\IMG_212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61048"/>
            <a:ext cx="3600400" cy="252028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19"/>
          <p:cNvSpPr txBox="1"/>
          <p:nvPr/>
        </p:nvSpPr>
        <p:spPr>
          <a:xfrm>
            <a:off x="6300192" y="980728"/>
            <a:ext cx="259228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Общая сумма выданных государственных  жилищных сертификатов –  5196,7 тыс. руб.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00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ОПЕКА И ПОПЕЧИТЕЛЬСТВО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95536" y="3326783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2022 году в замещающих семьях находились 167 детей</a:t>
            </a:r>
          </a:p>
        </p:txBody>
      </p:sp>
      <p:sp>
        <p:nvSpPr>
          <p:cNvPr id="16" name="Стрелка вверх 15"/>
          <p:cNvSpPr/>
          <p:nvPr/>
        </p:nvSpPr>
        <p:spPr>
          <a:xfrm rot="13822983">
            <a:off x="2425526" y="3801036"/>
            <a:ext cx="319736" cy="966594"/>
          </a:xfrm>
          <a:prstGeom prst="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95537" y="4674437"/>
            <a:ext cx="27697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122 ребенка</a:t>
            </a:r>
          </a:p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оспитываются в семьях опекунов, попечителей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64747" y="4975285"/>
            <a:ext cx="216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45 детей</a:t>
            </a:r>
          </a:p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оспитываются в 15 приемных семьях</a:t>
            </a:r>
          </a:p>
        </p:txBody>
      </p:sp>
      <p:sp>
        <p:nvSpPr>
          <p:cNvPr id="19" name="Стрелка вверх 18"/>
          <p:cNvSpPr/>
          <p:nvPr/>
        </p:nvSpPr>
        <p:spPr>
          <a:xfrm rot="10800000">
            <a:off x="4585000" y="3810171"/>
            <a:ext cx="319736" cy="935522"/>
          </a:xfrm>
          <a:prstGeom prst="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6084168" y="4653136"/>
            <a:ext cx="279272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 ребенка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категории детей,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оставшихся без попечения родителей,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усыновлены</a:t>
            </a:r>
          </a:p>
        </p:txBody>
      </p:sp>
      <p:sp>
        <p:nvSpPr>
          <p:cNvPr id="24" name="Стрелка вверх 23"/>
          <p:cNvSpPr/>
          <p:nvPr/>
        </p:nvSpPr>
        <p:spPr>
          <a:xfrm rot="7923918">
            <a:off x="6836638" y="3827840"/>
            <a:ext cx="319736" cy="871764"/>
          </a:xfrm>
          <a:prstGeom prst="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scale_12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764704"/>
            <a:ext cx="302433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614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_Data\Desktop\Безымян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620688"/>
            <a:ext cx="6156176" cy="6237312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ОБЩЕСТВЕННАЯ БЕЗОПАСНОСТЬ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https://avatars.mds.yandex.net/i?id=d95179b02aed7624faf70de6d7384d1c3553a6fd-8484811-images-thumbs&amp;n=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25144"/>
            <a:ext cx="2555776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179512" y="764705"/>
            <a:ext cx="403244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«Профилактика терроризма и экстремизма</a:t>
            </a:r>
          </a:p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территории Советского городского округа Ставропольского края»:</a:t>
            </a:r>
          </a:p>
          <a:p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 финансирования  мероприятий – 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105,3 тыс. руб.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413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:\User_Data\Desktop\123\WhatsApp Image 2023-02-09 at 14.35.51 (2)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564904"/>
            <a:ext cx="2448855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44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7442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ОБЩЕСТВЕННАЯ БЕЗОПАСНОСТЬ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D:\User_Data\Desktop\123\WhatsApp Image 2023-02-09 at 14.35.52 (1)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2376264" cy="3096344"/>
          </a:xfrm>
          <a:prstGeom prst="rect">
            <a:avLst/>
          </a:prstGeom>
          <a:noFill/>
          <a:ln cmpd="sng">
            <a:solidFill>
              <a:schemeClr val="bg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51520" y="764704"/>
            <a:ext cx="489654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Награждение победителей конкурса рисунков «Россия против террора»</a:t>
            </a:r>
          </a:p>
          <a:p>
            <a:endParaRPr lang="ru-RU" dirty="0"/>
          </a:p>
        </p:txBody>
      </p:sp>
      <p:pic>
        <p:nvPicPr>
          <p:cNvPr id="10" name="Рисунок 9" descr="https://avatars.mds.yandex.net/i?id=e44f5aa28b82e877af999f5b8d3e3f6cf582f77b-8194143-images-thumbs&amp;n=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5705475"/>
            <a:ext cx="486003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5715000"/>
            <a:ext cx="11715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72425" y="5715000"/>
            <a:ext cx="11715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5715000"/>
            <a:ext cx="11715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715000"/>
            <a:ext cx="11715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D:\User_Data\Desktop\123\WhatsApp Image 2023-02-09 at 12.07.00.jpe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92696"/>
            <a:ext cx="3491880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D:\User_Data\Desktop\123\WhatsApp Image 2023-02-09 at 12.07.01.jpe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564904"/>
            <a:ext cx="3384376" cy="2304256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5292080" y="4869160"/>
            <a:ext cx="360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Награждение лучших дружинников</a:t>
            </a:r>
          </a:p>
          <a:p>
            <a:endParaRPr lang="ru-RU" sz="2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2" descr="D:\FOTO\а4ыв564а56в4а5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avatars.mds.yandex.net/i?id=50fc05cc7eb63ffb3d5dfaebc4795975a04e46a2-8228018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6329" y="947723"/>
            <a:ext cx="4623156" cy="2841317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>
            <a:off x="0" y="7442"/>
            <a:ext cx="9144000" cy="108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8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ТЕРРИТОРИАЛЬНОЕ ОБЩЕСТВЕННОЕ САМОУПРАВЛЕНИЕ</a:t>
            </a:r>
            <a:endParaRPr lang="ru-RU" sz="32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95536" y="4221088"/>
            <a:ext cx="22322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28 Советов ТОС</a:t>
            </a:r>
          </a:p>
        </p:txBody>
      </p:sp>
      <p:sp>
        <p:nvSpPr>
          <p:cNvPr id="16" name="Стрелка вверх 15"/>
          <p:cNvSpPr/>
          <p:nvPr/>
        </p:nvSpPr>
        <p:spPr>
          <a:xfrm rot="13410492">
            <a:off x="1658567" y="3293640"/>
            <a:ext cx="451459" cy="846233"/>
          </a:xfrm>
          <a:prstGeom prst="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267744" y="5229200"/>
            <a:ext cx="20882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360"/>
              </a:lnSpc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13</a:t>
            </a:r>
          </a:p>
          <a:p>
            <a:pPr algn="ctr">
              <a:lnSpc>
                <a:spcPts val="3360"/>
              </a:lnSpc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хуторских комитетов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16016" y="5229200"/>
            <a:ext cx="2016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307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уличных комитетов</a:t>
            </a:r>
          </a:p>
        </p:txBody>
      </p:sp>
      <p:sp>
        <p:nvSpPr>
          <p:cNvPr id="19" name="Стрелка вверх 18"/>
          <p:cNvSpPr/>
          <p:nvPr/>
        </p:nvSpPr>
        <p:spPr>
          <a:xfrm rot="9663422">
            <a:off x="5084007" y="3784140"/>
            <a:ext cx="525472" cy="1132686"/>
          </a:xfrm>
          <a:prstGeom prst="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верх 21"/>
          <p:cNvSpPr/>
          <p:nvPr/>
        </p:nvSpPr>
        <p:spPr>
          <a:xfrm rot="7980231">
            <a:off x="6780858" y="3267875"/>
            <a:ext cx="460604" cy="923052"/>
          </a:xfrm>
          <a:prstGeom prst="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6588224" y="4293096"/>
            <a:ext cx="23042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139 Советов МКД</a:t>
            </a:r>
          </a:p>
        </p:txBody>
      </p:sp>
      <p:sp>
        <p:nvSpPr>
          <p:cNvPr id="20" name="Стрелка вверх 19"/>
          <p:cNvSpPr/>
          <p:nvPr/>
        </p:nvSpPr>
        <p:spPr>
          <a:xfrm rot="11734381">
            <a:off x="3487261" y="3883554"/>
            <a:ext cx="525140" cy="1068057"/>
          </a:xfrm>
          <a:prstGeom prst="upArrow">
            <a:avLst>
              <a:gd name="adj1" fmla="val 50000"/>
              <a:gd name="adj2" fmla="val 4404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2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108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8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ТЕРРИТОРИАЛЬНОЕ ОБЩЕСТВЕННОЕ САМОУПРАВЛЕНИЕ</a:t>
            </a:r>
            <a:endParaRPr lang="ru-RU" sz="32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4282" y="4714884"/>
            <a:ext cx="450059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течение отчетного  года уличные и домовые комитеты готовили характеристики и справки на жителей, принимали активное участие в субботниках, проводимых на их территориях,  и в мероприятиях по выявлению семей и граждан, нарушающих общественный порядок.</a:t>
            </a:r>
          </a:p>
        </p:txBody>
      </p:sp>
      <p:pic>
        <p:nvPicPr>
          <p:cNvPr id="7" name="Рисунок 6" descr="D:\User_Data\Desktop\отчет отдела за 2021 год\фото к отчету\встречи\20210416_1817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1428737"/>
            <a:ext cx="4286279" cy="3143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User_Data\Desktop\фото для отчета\7d1b4147-db4f-418e-a2a5-a3e40389e24a.jpg"/>
          <p:cNvPicPr/>
          <p:nvPr/>
        </p:nvPicPr>
        <p:blipFill>
          <a:blip r:embed="rId4" cstate="print"/>
          <a:srcRect r="5165" b="8725"/>
          <a:stretch>
            <a:fillRect/>
          </a:stretch>
        </p:blipFill>
        <p:spPr bwMode="auto">
          <a:xfrm>
            <a:off x="4643438" y="1428736"/>
            <a:ext cx="428628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072066" y="4714884"/>
            <a:ext cx="37862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Подведение итогов конкурса по благоустройству «Зеленокумск – цветущий город мой»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772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1044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 ХОЗЯЙСТВО</a:t>
            </a:r>
            <a:endParaRPr lang="ru-RU" sz="32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4149080"/>
            <a:ext cx="44644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Многоквартирный жилой дом: 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Зеленокумск, пл. Ленина, 40:</a:t>
            </a:r>
          </a:p>
          <a:p>
            <a:pPr algn="ctr"/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Выполнен ремонт внутридомовых инженерных систем теплоснабжения, холодного водоснабжения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1" y="1263762"/>
            <a:ext cx="4392487" cy="2741301"/>
          </a:xfrm>
          <a:prstGeom prst="rect">
            <a:avLst/>
          </a:prstGeom>
        </p:spPr>
      </p:pic>
      <p:pic>
        <p:nvPicPr>
          <p:cNvPr id="21506" name="Picture 2" descr="https://avatars.mds.yandex.net/i?id=d08e28bee2edf8a7db4cb955c90ac617-5869496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0376" y="3789040"/>
            <a:ext cx="4192104" cy="249249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76056" y="1412776"/>
            <a:ext cx="374441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Закончены работы по капитальному ремонту крыши МКД № 38 по ул. 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З. Космодемьянской в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Зеленокумске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609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108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ОТХОДОПЕРЕРАБАТЫВАЮЩИЙ   КОМПЛЕКС</a:t>
            </a:r>
            <a:endParaRPr lang="ru-RU" sz="32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5733256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 транспортируемых твердых коммунальных отходов  в 2021 году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 7,96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тонн (100,7% уровня 2021 года)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340768"/>
            <a:ext cx="8422119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80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БЕЗНАДЗОРНЫЕ   ЖИВОТНЫЕ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4077072"/>
            <a:ext cx="4896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Произведены отлов, лечение и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чипирование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40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особей безнадзорных животных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 средств бюджета составил  765980,40 рублей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Лина\Desktop\IMG-20211110-WA002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124744"/>
            <a:ext cx="3125035" cy="4278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30" name="Picture 2" descr="https://avatars.mds.yandex.net/i?id=96e34b5210de2e6c097caed480908f27-5026203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24744"/>
            <a:ext cx="4846316" cy="28083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72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1008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ОБЩИЙ ОБОРОТ</a:t>
            </a:r>
          </a:p>
          <a:p>
            <a:pPr algn="ctr"/>
            <a:r>
              <a:rPr lang="ru-RU" sz="28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ХОЗЯЙСТВУЮЩИХ СУБЪЕКТОВ, МЛРД. РУБ.</a:t>
            </a:r>
            <a:endParaRPr lang="ru-RU" sz="28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553449533"/>
              </p:ext>
            </p:extLst>
          </p:nvPr>
        </p:nvGraphicFramePr>
        <p:xfrm>
          <a:off x="107504" y="881946"/>
          <a:ext cx="8928992" cy="5859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1330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50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ГРАДОСТРОИТЕЛЬНАЯ ДЕЯТЕЛЬНОСТЬ</a:t>
            </a:r>
            <a:endParaRPr lang="ru-RU" sz="32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3970" name="Picture 2" descr="https://avatars.mds.yandex.net/i?id=f6a333f4df7392f502140eb8a15265c5739867c2-4834925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348879"/>
            <a:ext cx="7488829" cy="435574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3528" y="980728"/>
            <a:ext cx="36724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257 муниципальных услуг в сфере градостроительной деятельности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комплексного развития систем коммунальной, транспортной и социальной инфраструктур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07496" y="980728"/>
            <a:ext cx="45365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Введено 8646 кв.м. общей площади индивидуального жилья (100,7 % уровня 2021 года</a:t>
            </a:r>
          </a:p>
          <a:p>
            <a:endParaRPr lang="ru-RU" dirty="0"/>
          </a:p>
        </p:txBody>
      </p:sp>
      <p:pic>
        <p:nvPicPr>
          <p:cNvPr id="10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ДОРОЖНОЕ  ХОЗЯЙСТВО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980728"/>
            <a:ext cx="47232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году на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содержание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автомобильных дорог общего пользования в округе направлено 116,1 млн. руб., из них: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Краевой бюджет – 74,6 млн. руб.;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Местный бюджет – 41,5 млн. руб.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Users\Олег\Desktop\Дороги\работы МУП фотографии\установка знака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052736"/>
            <a:ext cx="3168352" cy="3816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Олег\Desktop\Дороги\работы МУП фотографии\ремонт а.д. ГБ-Отказное\IMG_552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40968"/>
            <a:ext cx="5184576" cy="331236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395536" y="3284984"/>
            <a:ext cx="4808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дорог общего пользования – 10,5 км.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 финансирования – 57,1 млн. руб.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79712" y="5229200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дорожного полотна «Горькая Балка – Отказное» - 0,45 км.</a:t>
            </a: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724128" y="1052736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Замена дорожных знаков – 216 ед.</a:t>
            </a: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508105" y="5085184"/>
            <a:ext cx="33843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Ямочный ремонт – 2563,15 м2;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Профилирование дорог –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96,72 км;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Выкашивание растительности – 355 км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321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52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7442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ТРАНСПОРТНОЕ ОБСЛУЖИВАНИЕ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6020" name="Picture 4" descr="https://avatars.mds.yandex.net/i?id=8fb73beb2e9ea994f84febf977e636093e9f48c4-4281133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3017"/>
            <a:ext cx="4927474" cy="328498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67544" y="1052736"/>
            <a:ext cx="33843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муниципальных маршрутах перевезено  892,9 тыс. пассажиров, 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городским маршрутам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сельским маршрутам</a:t>
            </a:r>
          </a:p>
        </p:txBody>
      </p:sp>
      <p:pic>
        <p:nvPicPr>
          <p:cNvPr id="86024" name="Picture 8" descr="https://avatars.mds.yandex.net/i?id=67380cd70839e4b992981c2ff650d7e1-5879848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124744"/>
            <a:ext cx="4104456" cy="315727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076057" y="4509120"/>
            <a:ext cx="381642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Задействовано 54 транспортных средства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Перевозки осуществлялись 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16 перевозчиками</a:t>
            </a:r>
          </a:p>
          <a:p>
            <a:endParaRPr lang="ru-RU" dirty="0"/>
          </a:p>
        </p:txBody>
      </p:sp>
      <p:pic>
        <p:nvPicPr>
          <p:cNvPr id="13" name="Picture 2" descr="D:\FOTO\а4ыв564а56в4а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53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7442"/>
            <a:ext cx="9144000" cy="108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ЗАЩИТА ОТ ЧРЕЗВЫЧАЙНЫХ СИТУАЦИЙ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124744"/>
            <a:ext cx="38884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ПРОДОЛЖЕНЫ БЕРЕГОУКРЕПИТЕЛЬНЫЕ РАБОТЫ НА РЕКАХ  КУМА И МОКРЫЙ КАРАМЫК</a:t>
            </a:r>
          </a:p>
          <a:p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9094" name="Picture 6" descr="https://avatars.mds.yandex.net/i?id=8e98cabeffef934e237436bb6e71661ef17f1eb7-4712318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492896"/>
            <a:ext cx="4176464" cy="264375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644008" y="1124744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ПРОВЕДЕНА РАСЧИСТКА РУСЕЛ РЕК КУМА И МОКРЫЙ КАРАМЫК ОТ ЗАВАЛОВ И ЗАТОРОВ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5517232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ликвидацию последствий от  ЧС  создан финансовый резерв – 375 тыс. руб.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мероприятия по снижению риской и смягчению последствий  ЧС предусмотрено –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472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9096" name="Picture 8" descr="https://avatars.mds.yandex.net/i?id=5c1bf8719095786f560ded13e6bf5a5f241e7004-7083215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492896"/>
            <a:ext cx="4104456" cy="26402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108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СНИЖЕНИЕ   АДМИНИСТРАТИВНЫХ   БАРЬЕРОВ</a:t>
            </a:r>
            <a:endParaRPr lang="ru-RU" sz="32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7017" y="4293096"/>
            <a:ext cx="457301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отчетном году МКУ МФЦ «Советского ГО» оказано 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38694 услуги,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том числе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центральном  офисе  оказано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26750 услуг;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территориально обособленных структурных подразделениях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11944 услуги</a:t>
            </a:r>
          </a:p>
          <a:p>
            <a:pPr marL="285750" indent="-285750">
              <a:buFontTx/>
              <a:buChar char="-"/>
            </a:pP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Кроме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того, в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году  МКУ МФЦ «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Советского ГО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 было оказано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3433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платных услуги.</a:t>
            </a:r>
          </a:p>
        </p:txBody>
      </p:sp>
      <p:pic>
        <p:nvPicPr>
          <p:cNvPr id="10" name="Рисунок 9" descr="C:\Users\Шевченко\Desktop\Отчет главы за2021\Отчет Шевченко\IMG_20220221_10545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68760"/>
            <a:ext cx="4143404" cy="294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Шевченко\Desktop\Отчет главы за2021\Отчет Шевченко\IMG_20220218_14261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268760"/>
            <a:ext cx="4143404" cy="294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004048" y="4293096"/>
            <a:ext cx="37444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Оказание муниципальных услуг структурными подразделениями:</a:t>
            </a:r>
          </a:p>
          <a:p>
            <a:pPr marL="285750" indent="-285750">
              <a:buFontTx/>
              <a:buChar char="-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Солдато-Александровское -  6619 услуг;</a:t>
            </a:r>
          </a:p>
          <a:p>
            <a:pPr marL="285750" indent="-285750">
              <a:buFontTx/>
              <a:buChar char="-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Отказное - 1824 услуги;</a:t>
            </a:r>
          </a:p>
          <a:p>
            <a:pPr marL="285750" indent="-285750">
              <a:buFontTx/>
              <a:buChar char="-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 Нины - 1 718 услуг;</a:t>
            </a:r>
          </a:p>
          <a:p>
            <a:pPr marL="285750" indent="-285750">
              <a:buFontTx/>
              <a:buChar char="-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Горькая балка -1 023 услуги;</a:t>
            </a:r>
          </a:p>
          <a:p>
            <a:pPr marL="285750" indent="-285750">
              <a:buFontTx/>
              <a:buChar char="-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Правокумское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 760 услуг.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54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1"/>
            <a:ext cx="9144000" cy="108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7442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УПРАВЛЕНИЕ МУНИЦИПАЛЬНЫМ ИМУЩЕСТВОМ</a:t>
            </a:r>
            <a:endParaRPr lang="ru-RU" sz="32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4" descr="https://avatars.mds.yandex.net/i?id=e02e0344a958a883fe786ec263972fc1-5810659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1911" y="3555014"/>
            <a:ext cx="5372089" cy="302180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3528" y="1340768"/>
            <a:ext cx="40324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43  НПА  по вопросам распоряжения имуществом</a:t>
            </a:r>
          </a:p>
          <a:p>
            <a:pPr marL="342900" indent="-342900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71  НПА по вопросам списания имущества</a:t>
            </a:r>
          </a:p>
          <a:p>
            <a:pPr marL="342900" indent="-342900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22  договора о закреплении имущества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3933056"/>
            <a:ext cx="424847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105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Договоров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аренды имущества</a:t>
            </a:r>
          </a:p>
          <a:p>
            <a:pPr marL="342900" indent="-342900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 Дополнительных соглашений к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договорам аренды имущества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 Договоров купли-продажи имущества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1268760"/>
            <a:ext cx="403244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2022 году по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администрируемым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доходам от управления земельными участками и объектами недвижимого имущества в бюджет поступило 20,0 млн. рублей. 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50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56</a:t>
            </a:fld>
            <a:endParaRPr lang="ru-RU"/>
          </a:p>
        </p:txBody>
      </p:sp>
      <p:sp>
        <p:nvSpPr>
          <p:cNvPr id="87044" name="AutoShape 4" descr="https://r68.fssp.gov.ru/files/68/vgy3gcaldwy_202196165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7046" name="Picture 6" descr="https://avatars.mds.yandex.net/i?id=ad105709928aa5d3cdf9cd42b0984cd4d35d15f3-6556603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4410075" cy="3048001"/>
          </a:xfrm>
          <a:prstGeom prst="rect">
            <a:avLst/>
          </a:prstGeom>
          <a:noFill/>
        </p:spPr>
      </p:pic>
      <p:pic>
        <p:nvPicPr>
          <p:cNvPr id="87048" name="Picture 8" descr="https://avatars.mds.yandex.net/i?id=14d4c42a10d259740cf26f25d7e0807ad2f96476-4078534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1525" y="3284984"/>
            <a:ext cx="4562475" cy="297599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7442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ПРОТИВОДЕЙСТВИЕ КОРРУПЦИИ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7984" y="980728"/>
            <a:ext cx="44644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Принято 34 НПА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Проведена экспертиза 123 проектов НПА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 заседаний комиссии по урегулированию конфликта интересов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 заседания Совета по противодействию коррупции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3933056"/>
            <a:ext cx="410445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 проверок соблюдения требований законодательства о контрактной системе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170 плакатов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1000 календарей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баннер на тему коррупции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Трансляция 9 видеороликов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D:\FOTO\а4ыв564а56в4а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57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7442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АРХИВНАЯ ДЕЯТЕЛЬНОСТЬ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8066" name="Picture 2" descr="https://avatars.mds.yandex.net/i?id=8f1de9aa4bfd1977ce77d55df633ffd30e3de692-8497447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026" y="3789040"/>
            <a:ext cx="4608510" cy="28083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1196752"/>
            <a:ext cx="2630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273 фонда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42 676  архивных дел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872" y="1052736"/>
            <a:ext cx="5285573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966 запросов о предоставлении информации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них: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695 запросов социально-правового характера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271 запрос тематического характера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076056" y="2852936"/>
            <a:ext cx="381642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системе электронного взаимодействия с отделениями ПФ РФ по Ставропольскому краю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VipNet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электронной почте, электронной форме сайта, РПГУ  823 запроса</a:t>
            </a:r>
          </a:p>
          <a:p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Через МФЦ Советского района -72 запроса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2492896"/>
            <a:ext cx="309634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отчетный период архивной информацией воспользовались 2478 человек.</a:t>
            </a:r>
          </a:p>
          <a:p>
            <a:endParaRPr lang="ru-RU" dirty="0"/>
          </a:p>
        </p:txBody>
      </p:sp>
      <p:pic>
        <p:nvPicPr>
          <p:cNvPr id="10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1"/>
            <a:ext cx="9144000" cy="108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7442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ВЗАИМОДЕСТВИЕ С ГРАЖДАНСКИМ ОБЩЕСТВОМ</a:t>
            </a:r>
            <a:endParaRPr lang="ru-RU" sz="32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673" y="6173007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adHunter\Documents\бренд\56df45ds64f5d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649022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8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744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 С ОБРАЩЕНИЯМИ ГРАЖДАН</a:t>
            </a:r>
            <a:endParaRPr lang="ru-RU" sz="32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584448"/>
              </p:ext>
            </p:extLst>
          </p:nvPr>
        </p:nvGraphicFramePr>
        <p:xfrm>
          <a:off x="215517" y="980726"/>
          <a:ext cx="8712966" cy="55446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80519"/>
                <a:gridCol w="1872208"/>
                <a:gridCol w="2160239"/>
              </a:tblGrid>
              <a:tr h="18108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Населенный </a:t>
                      </a: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пункт 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обращений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</a:t>
                      </a: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обращений на 1000 жителей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520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Зеленокумск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309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8,75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415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Солдато-Александровское 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89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8,44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415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Отказное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5,93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415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Правокумское 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2,94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415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Нины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5,86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415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Горькая Балка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5,45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38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lang="ru-RU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Восточный 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0,56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150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avatars.mds.yandex.net/i?id=d1eff26fbcdfa74a335792c6810a64c13866dfbe-4590371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839" y="908720"/>
            <a:ext cx="9174839" cy="5949280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>
            <a:off x="0" y="7442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МАЛЫЙ БИЗНЕС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908720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Доля малого бизнеса в экономике  округа:</a:t>
            </a: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43,7 %  от общего оборота хозяйствующих субъектов;</a:t>
            </a: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43,4 % от численности занятого населения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38078" y="2564904"/>
            <a:ext cx="47525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200" b="1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Franklin Gothic Medium" panose="020B0603020102020204" pitchFamily="34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164840013"/>
              </p:ext>
            </p:extLst>
          </p:nvPr>
        </p:nvGraphicFramePr>
        <p:xfrm>
          <a:off x="467544" y="4005064"/>
          <a:ext cx="8064896" cy="2543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403648" y="2786058"/>
            <a:ext cx="5494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Оборот малого бизнеса, млн. рублей</a:t>
            </a:r>
            <a:r>
              <a:rPr lang="ru-RU" sz="2400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97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0"/>
            <a:ext cx="9144000" cy="1117302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РЕАЛИЗАЦИЯ ПРОЕКТОВ В РАМКАХ  ПРОГРАММЫ ПОДДЕРЖКИ МЕСТНЫХ ИНИЦИАТИВ   СТАВРОПОЛЬСКОГО КРАЯ</a:t>
            </a:r>
            <a:endParaRPr lang="ru-RU" sz="24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5373216"/>
            <a:ext cx="7924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 дороги по ул. Ленина в селе Правокумском Советского городского округа Ставропольского края» на сумму  999,17 тыс. рублей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Бондаренко\Desktop\ОТЧЕТ о работе отдела\2022\Фото местные иниц\Правокумское\Attachments_pravsov@gmail.com_2023-01-30_15-08-46\IMG_20230130_14573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4032448" cy="3456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Бондаренко\Desktop\ОТЧЕТ о работе отдела\2022\Фото местные иниц\Правокумское\Attachments_pravsov@gmail.com_2023-01-30_15-08-46\IMG_20230130_14591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4784"/>
            <a:ext cx="4032448" cy="3456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762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1117302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РЕАЛИЗАЦИЯ ПРОЕКТОВ В РАМКАХ  ПРОГРАММЫ ПОДДЕРЖКИ МЕСТНЫХ ИНИЦИАТИВ   СТАВРОПОЛЬСКОГО КРАЯ</a:t>
            </a:r>
            <a:endParaRPr lang="ru-RU" sz="24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5517232"/>
            <a:ext cx="88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«Центральной  площади» (3 очередь) в  селе Горькая Балка  Советского городского округа Ставропольского края» на сумму 4641,53 тыс. руб.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Бондаренко\Desktop\ОТЧЕТ о работе отдела\2022\Фото местные иниц\Горькая Балка (3 очередь\DJI_0439.MP4_snapshot_00.37_[2022.09.08_10.50.39]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268760"/>
            <a:ext cx="3305376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Бондаренко\Desktop\ОТЧЕТ о работе отдела\2022\Фото местные иниц\Горькая Балка (3 очередь\DJI_0445.MP4_snapshot_03.23_[2022.09.08_10.52.28]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780928"/>
            <a:ext cx="3091892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Бондаренко\Desktop\ОТЧЕТ о работе отдела\2022\Фото местные иниц\Горькая Балка (3 очередь\DJI_045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80928"/>
            <a:ext cx="3004457" cy="23157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121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1117302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РЕАЛИЗАЦИЯ ПРОЕКТОВ В РАМКАХ  ПРОГРАММЫ ПОДДЕРЖКИ МЕСТНЫХ ИНИЦИАТИВ   СТАВРОПОЛЬСКОГО КРАЯ</a:t>
            </a:r>
            <a:endParaRPr lang="ru-RU" sz="24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594928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Устройство тротуара по ул. Пролетарской в с. Нины Советского городского округа Ставропольского края» на сумму 1220,12 тыс. рублей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Бондаренко\Desktop\ОТЧЕТ о работе отдела\2022\Фото местные иниц\Нины тротуар ул. Пролетарская\3 после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3528392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Бондаренко\Desktop\ОТЧЕТ о работе отдела\2022\Фото местные иниц\Нины тротуар ул. Пролетарская\4 после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68760"/>
            <a:ext cx="3456384" cy="222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Бондаренко\Desktop\ОТЧЕТ о работе отдела\2022\Фото местные иниц\Нины тротуар ул. Пролетарская\5 после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573016"/>
            <a:ext cx="5972909" cy="20882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521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1117302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РЕАЛИЗАЦИЯ ПРОЕКТОВ В РАМКАХ  ПРОГРАММЫ ПОДДЕРЖКИ МЕСТНЫХ ИНИЦИАТИВ   СТАВРОПОЛЬСКОГО КРАЯ</a:t>
            </a:r>
            <a:endParaRPr lang="ru-RU" sz="24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5877272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Территория муниципального казенного учреждения «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Культурно-досуговый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центр хутора Восточный (2 очередь)» на сумму 603,24 тыс.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Бондаренко\Desktop\ОТЧЕТ о работе отдела\2022\Фото местные иниц\х. Восточный территория\1 после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752"/>
            <a:ext cx="2956955" cy="2422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Бондаренко\Desktop\ОТЧЕТ о работе отдела\2022\Фото местные иниц\х. Восточный территория\2 после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96752"/>
            <a:ext cx="3031829" cy="2421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Бондаренко\Desktop\ОТЧЕТ о работе отдела\2022\Фото местные иниц\х. Восточный территория\3 после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56992"/>
            <a:ext cx="3384376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Бондаренко\Desktop\ОТЧЕТ о работе отдела\2022\Фото местные иниц\х. Восточный территория\4 после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356992"/>
            <a:ext cx="3560391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173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1117302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РЕАЛИЗАЦИЯ ПРОЕКТОВ В РАМКАХ  ПРОГРАММЫ ПОДДЕРЖКИ МЕСТНЫХ ИНИЦИАТИВ   СТАВРОПОЛЬСКОГО КРАЯ</a:t>
            </a:r>
            <a:endParaRPr lang="ru-RU" sz="24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496" y="50949"/>
            <a:ext cx="91440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kern="0" dirty="0" smtClean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algn="ctr"/>
            <a:endParaRPr lang="ru-RU" sz="3000" kern="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ECONOMY\AppData\Local\Temp\Rar$DRa3800.32966\ИТОГ\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12776"/>
            <a:ext cx="4032448" cy="2498228"/>
          </a:xfrm>
          <a:prstGeom prst="rect">
            <a:avLst/>
          </a:prstGeom>
          <a:noFill/>
        </p:spPr>
      </p:pic>
      <p:pic>
        <p:nvPicPr>
          <p:cNvPr id="1027" name="Picture 3" descr="C:\Users\ECONOMY\AppData\Local\Temp\Rar$DRa3800.34179\ИТОГ\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77072"/>
            <a:ext cx="4248472" cy="2520280"/>
          </a:xfrm>
          <a:prstGeom prst="rect">
            <a:avLst/>
          </a:prstGeom>
          <a:noFill/>
        </p:spPr>
      </p:pic>
      <p:pic>
        <p:nvPicPr>
          <p:cNvPr id="1028" name="Picture 4" descr="C:\Users\ECONOMY\AppData\Local\Temp\Rar$DRa3800.35262\ИТОГ\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077072"/>
            <a:ext cx="4067944" cy="256789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51520" y="1268760"/>
            <a:ext cx="44644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участка автомобильной дороги общего пользования местного значения по ул. Гражданской (от ул. Калинина до ул. Дзержинского) города Зеленокумска, протяженностью 0,421 км, объем финансирования  - 2 545,6 тыс. рублей, </a:t>
            </a:r>
          </a:p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1 356,7 тыс. рублей краевой бюджет, 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968,9 тыс. руб. – местный бюджет,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105,0 тыс.руб. – средства населения, 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115,0 тыс. руб. – средства предпринимателей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18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1117302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РЕАЛИЗАЦИЯ ПРОЕКТОВ В РАМКАХ  ПРОГРАММЫ ПОДДЕРЖКИ МЕСТНЫХ ИНИЦИАТИВ   СТАВРОПОЛЬСКОГО КРАЯ</a:t>
            </a:r>
            <a:endParaRPr lang="ru-RU" sz="24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4797152"/>
            <a:ext cx="8712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участков автомобильных дорог общего пользования местного значения по ул. Привокзальной, ул. Советской города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Зеленокумска Советского городского округа СК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Протяженность - 0,697 км, </a:t>
            </a:r>
          </a:p>
          <a:p>
            <a:pPr algn="just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 финансирования - 3 515,0 тыс. рублей, в том числе: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ECONOMY\AppData\Local\Temp\Rar$DRa4036.23549\Итог\6047fa7a-25cc-4d19-a552-7bbc2816749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340768"/>
            <a:ext cx="4320480" cy="3348372"/>
          </a:xfrm>
          <a:prstGeom prst="rect">
            <a:avLst/>
          </a:prstGeom>
          <a:noFill/>
        </p:spPr>
      </p:pic>
      <p:pic>
        <p:nvPicPr>
          <p:cNvPr id="2051" name="Picture 3" descr="C:\Users\ECONOMY\AppData\Local\Temp\Rar$DRa4036.24367\Итог\IMG_23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4021" y="1340768"/>
            <a:ext cx="4128459" cy="331236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25872" y="5877272"/>
            <a:ext cx="47455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buFontTx/>
              <a:buChar char="-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1 972,6 тыс. рублей средства краевого бюджета, </a:t>
            </a:r>
          </a:p>
          <a:p>
            <a:pPr algn="just">
              <a:buFontTx/>
              <a:buChar char="-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1087,4 тыс. руб. – средства местного бюджета,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04048" y="5877272"/>
            <a:ext cx="45161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105,00 тыс. руб. – средства населения, </a:t>
            </a:r>
          </a:p>
          <a:p>
            <a:pPr algn="just">
              <a:buFontTx/>
              <a:buChar char="-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350,00 тыс. руб. – средства </a:t>
            </a:r>
          </a:p>
          <a:p>
            <a:pPr algn="just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предпринимателей</a:t>
            </a:r>
            <a:endParaRPr lang="ru-RU" sz="16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586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7442"/>
            <a:ext cx="9144000" cy="1117302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РЕАЛИЗАЦИЯ ПРОЕКТОВ В РАМКАХ  ПРОГРАММЫ ПОДДЕРЖКИ МЕСТНЫХ ИНИЦИАТИВ   СТАВРОПОЛЬСКОГО КРАЯ</a:t>
            </a:r>
            <a:endParaRPr lang="ru-RU" sz="24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FOTO\а4ыв564а56в4а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3960" y="5657136"/>
            <a:ext cx="85506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«Благоустройство общественного кладбища "</a:t>
            </a:r>
            <a:r>
              <a:rPr lang="ru-RU" sz="16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Дормаш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и прилегающей к нему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территории»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сумму 2 824, 068 тыс. руб., в том числе 1 736, 442 </a:t>
            </a:r>
            <a:r>
              <a:rPr lang="ru-RU" sz="16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средства краевого бюджета, 1 087,724 </a:t>
            </a:r>
            <a:r>
              <a:rPr lang="ru-RU" sz="16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средства местного бюджета, 40,2 тыс. руб. – средства населения, 291,0 тыс. руб. – средства предпринимателей. 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Бондаренко\Desktop\ОТЧЕТ о работе отдела\2022\Фото местные иниц\кладбище Дормаш\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196752"/>
            <a:ext cx="2718161" cy="2289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Бондаренко\Desktop\ОТЧЕТ о работе отдела\2022\Фото местные иниц\кладбище Дормаш\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96752"/>
            <a:ext cx="2736304" cy="2286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Бондаренко\Desktop\ОТЧЕТ о работе отдела\2022\Фото местные иниц\кладбище Дормаш\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2736304" cy="2289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Бондаренко\Desktop\ОТЧЕТ о работе отдела\2022\Фото местные иниц\кладбище Дормаш\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592757"/>
            <a:ext cx="2736303" cy="2054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Бондаренко\Desktop\ОТЧЕТ о работе отдела\2022\Фото местные иниц\кладбище Дормаш\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92757"/>
            <a:ext cx="2736304" cy="20392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Бондаренко\Desktop\ОТЧЕТ о работе отдела\2022\Фото местные иниц\кладбище Дормаш\1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584163"/>
            <a:ext cx="2780502" cy="20478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415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4d11cc9f3d94d5b24f543685764908f8daf168d7-7718735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1792" y="980728"/>
            <a:ext cx="1872208" cy="1248139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51520" y="908721"/>
            <a:ext cx="856895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МЕРОПРИЯТИЙ ГОСУДАРСТВЕННОЙ ПРОГРАММЫ «МОДЕРНИЗАЦИЯ ПЕРВИЧНОГО ЗВЕНА ЗДРАВООХРАНЕНИЯ В СТАВРОПОЛЬСКОМ КРАЕ»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67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1988840"/>
            <a:ext cx="410445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Завершен капитальный ремонт участковой больницы с.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Солдато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Александровского ГБУЗ СК «Советская районная больница»</a:t>
            </a:r>
          </a:p>
          <a:p>
            <a:endParaRPr lang="ru-RU" dirty="0"/>
          </a:p>
        </p:txBody>
      </p:sp>
      <p:pic>
        <p:nvPicPr>
          <p:cNvPr id="8" name="Рисунок 7" descr="D:\User_Data\Desktop\Больница Солдатка\448eefef-8b02-4636-a35b-927df1381fa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3541086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D:\User_Data\Desktop\Больница Солдатка\0f9905ba-894e-4f65-b535-f33679858b7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429000"/>
            <a:ext cx="2271212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D:\User_Data\Desktop\Больница Солдатка\e71b3c59-6d4b-4f0a-85bf-92f4d6becce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429000"/>
            <a:ext cx="2448272" cy="313152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251520" y="4941168"/>
            <a:ext cx="37444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Общий объем финансирования – 18 684,94 тыс. руб., в том числе в 2022 году – 10 404,26 тыс. руб.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D:\FOTO\а4ыв564а56в4а5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4d11cc9f3d94d5b24f543685764908f8daf168d7-7718735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1792" y="980728"/>
            <a:ext cx="1872208" cy="1248139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51520" y="908721"/>
            <a:ext cx="856895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МЕРОПРИЯТИЙ ГОСУДАРСТВЕННОЙ ПРОГРАММЫ «МОДЕРНИЗАЦИЯ ПЕРВИЧНОГО ЗВЕНА ЗДРАВООХРАНЕНИЯ В СТАВРОПОЛЬСКОМ КРАЕ»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68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  <a:endParaRPr lang="ru-RU" sz="40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9952" y="1988840"/>
            <a:ext cx="388843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 капитальный ремонт амбулатории с.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Правокумского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ГБУЗ СК «Советская районная больница»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 финансирования – 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5 142,12 тыс. руб.</a:t>
            </a:r>
          </a:p>
          <a:p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2" name="Рисунок 11" descr="D:\User_Data\Desktop\Фото амб Правокум\Правокумка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3600400" cy="2350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D:\User_Data\Desktop\Фото амб Правокум\Правокумка 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37112"/>
            <a:ext cx="2736304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D:\User_Data\Desktop\Фото амб Правокум\Правокумка 1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437112"/>
            <a:ext cx="2775016" cy="2078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D:\User_Data\Desktop\Фото амб Правокум\Правокумска 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437112"/>
            <a:ext cx="2719450" cy="2040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2" descr="D:\FOTO\а4ыв564а56в4а5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9" y="6195745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FA4-23C8-4007-AA4C-16B213AF3CB8}" type="slidenum">
              <a:rPr lang="ru-RU" smtClean="0"/>
              <a:pPr/>
              <a:t>69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7442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9612" y="2492896"/>
            <a:ext cx="698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408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50948"/>
            <a:ext cx="9144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СЕЛЬСКОХОЗЯЙСТВЕННАЯ ОТРАСЛЬ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553449533"/>
              </p:ext>
            </p:extLst>
          </p:nvPr>
        </p:nvGraphicFramePr>
        <p:xfrm>
          <a:off x="0" y="928670"/>
          <a:ext cx="9144000" cy="5929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1330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18"/>
            <a:ext cx="914400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СЕЛЬСКОХОЗЯЙСТВЕННАЯ ОТРАСЛЬ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37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518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D:\FOTO\а4ыв564а56в4а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69" y="6238539"/>
            <a:ext cx="594211" cy="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5094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СЕЛЬСКОХОЗЯЙВЕННАЯ ОТРАСЛЬ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СЕЛЬСКОХОЗЯЙСТВЕННАЯ ОТРАСЛЬ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8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34419</TotalTime>
  <Words>2168</Words>
  <Application>Microsoft Office PowerPoint</Application>
  <PresentationFormat>Экран (4:3)</PresentationFormat>
  <Paragraphs>390</Paragraphs>
  <Slides>69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6" baseType="lpstr">
      <vt:lpstr>Arial</vt:lpstr>
      <vt:lpstr>Arial Black</vt:lpstr>
      <vt:lpstr>Calibri</vt:lpstr>
      <vt:lpstr>Franklin Gothic Medium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MadHunter</dc:creator>
  <cp:lastModifiedBy>мистер X</cp:lastModifiedBy>
  <cp:revision>898</cp:revision>
  <cp:lastPrinted>2019-02-28T13:22:13Z</cp:lastPrinted>
  <dcterms:created xsi:type="dcterms:W3CDTF">2019-02-05T06:29:45Z</dcterms:created>
  <dcterms:modified xsi:type="dcterms:W3CDTF">2023-03-26T09:05:37Z</dcterms:modified>
</cp:coreProperties>
</file>